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1.xml" ContentType="application/vnd.ms-office.webextens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8"/>
  </p:notesMasterIdLst>
  <p:sldIdLst>
    <p:sldId id="256" r:id="rId2"/>
    <p:sldId id="258" r:id="rId3"/>
    <p:sldId id="257" r:id="rId4"/>
    <p:sldId id="284" r:id="rId5"/>
    <p:sldId id="262" r:id="rId6"/>
    <p:sldId id="286" r:id="rId7"/>
    <p:sldId id="275" r:id="rId8"/>
    <p:sldId id="287" r:id="rId9"/>
    <p:sldId id="285" r:id="rId10"/>
    <p:sldId id="263" r:id="rId11"/>
    <p:sldId id="269" r:id="rId12"/>
    <p:sldId id="288" r:id="rId13"/>
    <p:sldId id="272" r:id="rId14"/>
    <p:sldId id="289" r:id="rId15"/>
    <p:sldId id="290" r:id="rId16"/>
    <p:sldId id="259"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Encode Sans Semi Condensed" panose="020B0604020202020204" charset="0"/>
      <p:regular r:id="rId23"/>
      <p:bold r:id="rId24"/>
    </p:embeddedFont>
    <p:embeddedFont>
      <p:font typeface="Encode Sans Semi Condensed Light" panose="020B0604020202020204" charset="0"/>
      <p:regular r:id="rId25"/>
      <p:bold r:id="rId26"/>
    </p:embeddedFont>
    <p:embeddedFont>
      <p:font typeface="Encode Sans Semi Condensed SemiBold" panose="020B0604020202020204" charset="0"/>
      <p:regular r:id="rId27"/>
      <p:bold r:id="rId28"/>
    </p:embeddedFont>
    <p:embeddedFont>
      <p:font typeface="Georgia" panose="02040502050405020303" pitchFamily="18"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3037F1-E165-42B0-BA25-7FC1B72065EA}">
  <a:tblStyle styleId="{443037F1-E165-42B0-BA25-7FC1B72065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46" autoAdjust="0"/>
  </p:normalViewPr>
  <p:slideViewPr>
    <p:cSldViewPr snapToGrid="0">
      <p:cViewPr varScale="1">
        <p:scale>
          <a:sx n="121" d="100"/>
          <a:sy n="121" d="100"/>
        </p:scale>
        <p:origin x="13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Today I will walk you through my steps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my Pipeline function I created for my Reddit Project, which takes inputs of the type of transformer, estimator, pipeline parameters and outputs a report with scores and confusion matrix.</a:t>
            </a:r>
          </a:p>
          <a:p>
            <a:pPr marL="0" lvl="0" indent="0" algn="l" rtl="0">
              <a:spcBef>
                <a:spcPts val="0"/>
              </a:spcBef>
              <a:spcAft>
                <a:spcPts val="0"/>
              </a:spcAft>
              <a:buNone/>
            </a:pPr>
            <a:r>
              <a:rPr lang="en-US" dirty="0"/>
              <a:t>I put all my models through the </a:t>
            </a:r>
            <a:r>
              <a:rPr lang="en-US" dirty="0" err="1"/>
              <a:t>Gridsearch</a:t>
            </a:r>
            <a:r>
              <a:rPr lang="en-US" dirty="0"/>
              <a:t> Pipeline with both types of transformers and each estimator totaling 10 models initially.</a:t>
            </a:r>
          </a:p>
          <a:p>
            <a:pPr marL="0" lvl="0" indent="0" algn="l" rtl="0">
              <a:spcBef>
                <a:spcPts val="0"/>
              </a:spcBef>
              <a:spcAft>
                <a:spcPts val="0"/>
              </a:spcAft>
              <a:buNone/>
            </a:pPr>
            <a:endParaRPr lang="en-US" dirty="0"/>
          </a:p>
          <a:p>
            <a:pPr rtl="0">
              <a:spcBef>
                <a:spcPts val="0"/>
              </a:spcBef>
              <a:spcAft>
                <a:spcPts val="0"/>
              </a:spcAft>
            </a:pPr>
            <a:r>
              <a:rPr lang="en-US" sz="1800" b="0" i="0" u="none" strike="noStrike" dirty="0">
                <a:solidFill>
                  <a:srgbClr val="000000"/>
                </a:solidFill>
                <a:effectLst/>
                <a:latin typeface="Open Sans"/>
              </a:rPr>
              <a:t>Count Vectorizer splits all words in a corpus and then assigns them a </a:t>
            </a:r>
            <a:r>
              <a:rPr lang="en-US" sz="1800" b="0" i="0" u="none" strike="noStrike" dirty="0" err="1">
                <a:solidFill>
                  <a:srgbClr val="000000"/>
                </a:solidFill>
                <a:effectLst/>
                <a:latin typeface="Open Sans"/>
              </a:rPr>
              <a:t>boolean</a:t>
            </a:r>
            <a:r>
              <a:rPr lang="en-US" sz="1800" b="0" i="0" u="none" strike="noStrike" dirty="0">
                <a:solidFill>
                  <a:srgbClr val="000000"/>
                </a:solidFill>
                <a:effectLst/>
                <a:latin typeface="Open Sans"/>
              </a:rPr>
              <a:t> to whether that word is in the row or not. Then counts the number of occurrences. </a:t>
            </a:r>
            <a:endParaRPr lang="en-US" sz="1100" b="0" i="0" u="none" strike="noStrike" dirty="0">
              <a:solidFill>
                <a:srgbClr val="000000"/>
              </a:solidFill>
              <a:effectLst/>
              <a:latin typeface="Arial"/>
            </a:endParaRPr>
          </a:p>
          <a:p>
            <a:pPr rtl="0">
              <a:spcBef>
                <a:spcPts val="0"/>
              </a:spcBef>
              <a:spcAft>
                <a:spcPts val="0"/>
              </a:spcAft>
            </a:pPr>
            <a:r>
              <a:rPr lang="en-US" sz="1800" b="0" i="0" u="none" strike="noStrike" dirty="0">
                <a:solidFill>
                  <a:srgbClr val="000000"/>
                </a:solidFill>
                <a:effectLst/>
                <a:latin typeface="Open Sans"/>
              </a:rPr>
              <a:t>Whereas Term Frequency-Inverse Document Frequency Vectorizer finds the words that are heavier in one document over the other.</a:t>
            </a: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r>
              <a:rPr lang="en-US" sz="1800" b="0" i="0" u="none" strike="noStrike" dirty="0">
                <a:solidFill>
                  <a:srgbClr val="000000"/>
                </a:solidFill>
                <a:effectLst/>
                <a:latin typeface="Open Sans"/>
              </a:rPr>
              <a:t>These models were chosen based on how well they do on classification problems and Natural Language Processing. </a:t>
            </a: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r>
              <a:rPr lang="en-US" sz="1800" b="0" i="0" u="none" strike="noStrike" dirty="0">
                <a:solidFill>
                  <a:srgbClr val="000000"/>
                </a:solidFill>
                <a:effectLst/>
                <a:latin typeface="Open Sans"/>
              </a:rPr>
              <a:t>My classes were imbalanced at 76% for the </a:t>
            </a:r>
            <a:r>
              <a:rPr lang="en-US" sz="1800" b="0" i="0" u="none" strike="noStrike" dirty="0" err="1">
                <a:solidFill>
                  <a:srgbClr val="000000"/>
                </a:solidFill>
                <a:effectLst/>
                <a:latin typeface="Open Sans"/>
              </a:rPr>
              <a:t>not_skipped</a:t>
            </a:r>
            <a:r>
              <a:rPr lang="en-US" sz="1800" b="0" i="0" u="none" strike="noStrike" dirty="0">
                <a:solidFill>
                  <a:srgbClr val="000000"/>
                </a:solidFill>
                <a:effectLst/>
                <a:latin typeface="Open Sans"/>
              </a:rPr>
              <a:t> songs and 24% for the skipped songs, because of this I decided to use F1 score  instead of accuracy. The F1 score weighs the average of precision and recall.</a:t>
            </a: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Decision Trees work by learning a hierarchy of if/else questions which forces it to address both classes and therefore perform well on imbalanced data.</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Boosting is a sequential model that tries to build a strong predictive model from mistakes made by the weaker base model.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My aim was to reduce false negatives. I would rather not listen to a song that should have been skipped and miss a few that I should have listened to.</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Of these 10 models here the best model was the AdaBoost Classifier with </a:t>
            </a:r>
            <a:r>
              <a:rPr lang="en-US" sz="1800" b="0" i="0" u="none" strike="noStrike" dirty="0" err="1">
                <a:solidFill>
                  <a:srgbClr val="000000"/>
                </a:solidFill>
                <a:effectLst/>
                <a:latin typeface="Open Sans"/>
              </a:rPr>
              <a:t>CountVectorizer</a:t>
            </a:r>
            <a:r>
              <a:rPr lang="en-US" sz="1800" b="0" i="0" u="none" strike="noStrike" dirty="0">
                <a:solidFill>
                  <a:srgbClr val="000000"/>
                </a:solidFill>
                <a:effectLst/>
                <a:latin typeface="Open Sans"/>
              </a:rPr>
              <a:t> at bigrams and </a:t>
            </a:r>
            <a:r>
              <a:rPr lang="en-US" sz="1800" b="0" i="0" u="none" strike="noStrike" dirty="0" err="1">
                <a:solidFill>
                  <a:srgbClr val="000000"/>
                </a:solidFill>
                <a:effectLst/>
                <a:latin typeface="Open Sans"/>
              </a:rPr>
              <a:t>DecisionTree</a:t>
            </a:r>
            <a:r>
              <a:rPr lang="en-US" sz="1800" b="0" i="0" u="none" strike="noStrike" dirty="0">
                <a:solidFill>
                  <a:srgbClr val="000000"/>
                </a:solidFill>
                <a:effectLst/>
                <a:latin typeface="Open Sans"/>
              </a:rPr>
              <a:t> with a </a:t>
            </a:r>
            <a:r>
              <a:rPr lang="en-US" sz="1800" b="0" i="0" u="none" strike="noStrike" dirty="0" err="1">
                <a:solidFill>
                  <a:srgbClr val="000000"/>
                </a:solidFill>
                <a:effectLst/>
                <a:latin typeface="Open Sans"/>
              </a:rPr>
              <a:t>max_depth</a:t>
            </a:r>
            <a:r>
              <a:rPr lang="en-US" sz="1800" b="0" i="0" u="none" strike="noStrike" dirty="0">
                <a:solidFill>
                  <a:srgbClr val="000000"/>
                </a:solidFill>
                <a:effectLst/>
                <a:latin typeface="Open Sans"/>
              </a:rPr>
              <a:t> of 1 as the base model.</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Open Sans"/>
              </a:rPr>
              <a:t>This model correctly predicted 2099 tracks that were not skipped, 77 tracks that were skipped but should not have been, 230 tracks that were not skipped but should have been and 458 tracks that were correctly predicted as skipped.</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3200" b="0" i="0" dirty="0">
                <a:solidFill>
                  <a:srgbClr val="24292E"/>
                </a:solidFill>
                <a:effectLst/>
                <a:latin typeface="-apple-system"/>
              </a:rPr>
              <a:t>Going back to the intent of reducing false negatives, means that as it stands, out of the 2329 tracks that were marked as not skipped tracks (true negatives and false negatives), I will encounter 230 tracks that I will skip.</a:t>
            </a: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i="0" u="none" strike="noStrike" dirty="0">
              <a:solidFill>
                <a:srgbClr val="000000"/>
              </a:solidFill>
              <a:effectLst/>
              <a:latin typeface="Open Sans"/>
            </a:endParaRP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endParaRPr lang="en-US" sz="1800" b="0" i="0" u="none" strike="noStrike" dirty="0">
              <a:solidFill>
                <a:srgbClr val="000000"/>
              </a:solidFill>
              <a:effectLst/>
              <a:latin typeface="Open Sans"/>
            </a:endParaRPr>
          </a:p>
          <a:p>
            <a:pPr marL="139700" indent="0" rtl="0">
              <a:spcBef>
                <a:spcPts val="0"/>
              </a:spcBef>
              <a:spcAft>
                <a:spcPts val="0"/>
              </a:spcAft>
              <a:buNone/>
            </a:pPr>
            <a:endParaRPr lang="en-US" sz="1800" b="0" i="0" u="none" strike="noStrike" dirty="0">
              <a:solidFill>
                <a:srgbClr val="000000"/>
              </a:solidFill>
              <a:effectLst/>
              <a:latin typeface="Open Sans"/>
            </a:endParaRPr>
          </a:p>
          <a:p>
            <a:pPr rtl="0">
              <a:spcBef>
                <a:spcPts val="0"/>
              </a:spcBef>
              <a:spcAft>
                <a:spcPts val="0"/>
              </a:spcAft>
            </a:pPr>
            <a:endParaRPr lang="en-US" sz="1800" b="0" i="0" u="none" strike="noStrike" dirty="0">
              <a:solidFill>
                <a:srgbClr val="000000"/>
              </a:solidFill>
              <a:effectLst/>
              <a:latin typeface="Open Sans"/>
            </a:endParaRPr>
          </a:p>
          <a:p>
            <a:pPr marL="139700" indent="0" rtl="0">
              <a:spcBef>
                <a:spcPts val="0"/>
              </a:spcBef>
              <a:spcAft>
                <a:spcPts val="0"/>
              </a:spcAft>
              <a:buNone/>
            </a:pPr>
            <a:br>
              <a:rPr lang="en-US"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Looking at my top 15 predictable words to the Skipped Songs class: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Apart from *'vulgar'* these words did not appear in the top 15 words in my EDA, it also makes a lot of sense as to why they have such heavy importance in determining which classes they belong to. </a:t>
            </a:r>
          </a:p>
          <a:p>
            <a:pPr marL="0" lvl="0" indent="0" algn="l" rtl="0">
              <a:spcBef>
                <a:spcPts val="0"/>
              </a:spcBef>
              <a:spcAft>
                <a:spcPts val="0"/>
              </a:spcAft>
              <a:buNone/>
            </a:pPr>
            <a:r>
              <a:rPr lang="en-US" dirty="0"/>
              <a:t>With the exception of *'right', '</a:t>
            </a:r>
            <a:r>
              <a:rPr lang="en-US" dirty="0" err="1"/>
              <a:t>yo</a:t>
            </a:r>
            <a:r>
              <a:rPr lang="en-US" dirty="0"/>
              <a:t>', 'la'* all the other words are aliases / names of the artists.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This is all 10 model scored. </a:t>
            </a:r>
          </a:p>
          <a:p>
            <a:pPr marL="139700" indent="0">
              <a:buNone/>
            </a:pPr>
            <a:r>
              <a:rPr lang="en-US" dirty="0"/>
              <a:t>Within these first 4 ticks on the x axis, I am looking for high but equal scoring if there is too much variation between the training set and testing set scores it is an example of overfitting. </a:t>
            </a:r>
          </a:p>
          <a:p>
            <a:pPr marL="139700" indent="0">
              <a:buNone/>
            </a:pPr>
            <a:r>
              <a:rPr lang="en-US" dirty="0"/>
              <a:t>Next I am looking at high scores for precision (which indicates how many songs were correctly classified), recall (which indicates how many skipped songs were correctly classified) and specificity (which indicates how many of the </a:t>
            </a:r>
            <a:r>
              <a:rPr lang="en-US" dirty="0" err="1"/>
              <a:t>not_skipped</a:t>
            </a:r>
            <a:r>
              <a:rPr lang="en-US" dirty="0"/>
              <a:t> songs were correctly identified)</a:t>
            </a:r>
          </a:p>
          <a:p>
            <a:pPr marL="139700" indent="0">
              <a:buNone/>
            </a:pPr>
            <a:endParaRPr lang="en-US" dirty="0"/>
          </a:p>
          <a:p>
            <a:pPr marL="139700" indent="0">
              <a:buNone/>
            </a:pPr>
            <a:r>
              <a:rPr lang="en-US" dirty="0"/>
              <a:t>The </a:t>
            </a:r>
            <a:r>
              <a:rPr lang="en-US" dirty="0" err="1"/>
              <a:t>RandomForest</a:t>
            </a:r>
            <a:r>
              <a:rPr lang="en-US" dirty="0"/>
              <a:t> Classifier seems to score high, however there is a drastic difference between the training and testing scores.</a:t>
            </a:r>
          </a:p>
          <a:p>
            <a:pPr marL="139700" indent="0">
              <a:buNone/>
            </a:pPr>
            <a:r>
              <a:rPr lang="en-US" dirty="0"/>
              <a:t>The Ada boost classifier’s scores are steady looking at the training and testing scores. Scoring the highest on precision, above 60% on recall and like all others high on specificity.</a:t>
            </a:r>
          </a:p>
          <a:p>
            <a:pPr marL="139700" indent="0">
              <a:buNone/>
            </a:pPr>
            <a:endParaRPr lang="en-US" dirty="0"/>
          </a:p>
        </p:txBody>
      </p:sp>
    </p:spTree>
    <p:extLst>
      <p:ext uri="{BB962C8B-B14F-4D97-AF65-F5344CB8AC3E}">
        <p14:creationId xmlns:p14="http://schemas.microsoft.com/office/powerpoint/2010/main" val="1417591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dirty="0"/>
              <a:t>I attempted some additional model variations to see if I could get better scores, starting with Word Lemmatization which takes the words to a meaningful base from. Words like dance, danced, dancing, dances would all return to their base form of dance.</a:t>
            </a:r>
          </a:p>
          <a:p>
            <a:pPr marL="139700" indent="0">
              <a:buNone/>
            </a:pPr>
            <a:endParaRPr lang="en-US" dirty="0"/>
          </a:p>
          <a:p>
            <a:pPr marL="139700" indent="0">
              <a:buNone/>
            </a:pPr>
            <a:r>
              <a:rPr lang="en-US" dirty="0"/>
              <a:t>This would reduce the size of my features (unique words) and therefore result in less words the model must predict to its class. In conclusion all models scored slightly less than their non-lemmatized counterparts. </a:t>
            </a:r>
          </a:p>
          <a:p>
            <a:pPr marL="139700" indent="0">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dirty="0"/>
          </a:p>
          <a:p>
            <a:pPr marL="139700" indent="0">
              <a:buNone/>
            </a:pPr>
            <a:r>
              <a:rPr lang="en-US" dirty="0"/>
              <a:t>Next, I wanted to see what re-sampling would do to my best model. Using the AdaBoost model as the base model, I tried 3 different resampling methods:</a:t>
            </a:r>
          </a:p>
          <a:p>
            <a:pPr marL="139700" indent="0">
              <a:buNone/>
            </a:pPr>
            <a:endParaRPr lang="en-US" dirty="0"/>
          </a:p>
          <a:p>
            <a:pPr marL="457200" indent="-317500"/>
            <a:r>
              <a:rPr lang="en-US" dirty="0"/>
              <a:t>Random Over Sampling which duplicates examples from the minority class in the training dataset</a:t>
            </a:r>
          </a:p>
          <a:p>
            <a:pPr marL="457200" indent="-317500"/>
            <a:r>
              <a:rPr lang="en-US" dirty="0"/>
              <a:t>SMOTE which is synthetic minority over sampling technique. Which is different from the random over sampling technique because in this method, the minority class is not duplicated but rather new samples are made based on k nearest neighbors of a randomly example from the minority class.</a:t>
            </a:r>
          </a:p>
          <a:p>
            <a:pPr marL="457200" indent="-317500"/>
            <a:r>
              <a:rPr lang="en-US" dirty="0" err="1"/>
              <a:t>Undersampling</a:t>
            </a:r>
            <a:r>
              <a:rPr lang="en-US" dirty="0"/>
              <a:t> removes examples from the majority class in the training dataset, near miss selects examples based on the distance between the two classes. By default the technique will try to make the two classes equal in size.</a:t>
            </a:r>
          </a:p>
          <a:p>
            <a:pPr marL="457200" indent="-317500"/>
            <a:endParaRPr lang="en-US" dirty="0"/>
          </a:p>
          <a:p>
            <a:pPr marL="139700" indent="0">
              <a:buNone/>
            </a:pPr>
            <a:r>
              <a:rPr lang="en-US" dirty="0"/>
              <a:t>Of these models the Random Over Sampler model did the best. Keeping it’s f1 scores in the lower 70s. This model found an additional 78 skipped songs at the cost of 155 </a:t>
            </a:r>
            <a:r>
              <a:rPr lang="en-US" dirty="0" err="1"/>
              <a:t>non_skipped</a:t>
            </a:r>
            <a:r>
              <a:rPr lang="en-US" dirty="0"/>
              <a:t> songs. Although the other 2 had an increase in true positives it was at a much higher cost of true negatives.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1923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dirty="0"/>
          </a:p>
          <a:p>
            <a:pPr marL="0" lvl="0" indent="0" algn="l" rtl="0">
              <a:spcBef>
                <a:spcPts val="0"/>
              </a:spcBef>
              <a:spcAft>
                <a:spcPts val="0"/>
              </a:spcAft>
              <a:buNone/>
            </a:pPr>
            <a:r>
              <a:rPr lang="en-US" dirty="0"/>
              <a:t>I wanted to try my hand at some neural networks, because this is a new concept to me, there is a lot more reading and research I need to do before I can get good results. This is a work in progress that is currently yielding high true positives, minimal false negatives, however it also has higher than desirable false positives.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words have been tokenized using the </a:t>
            </a:r>
            <a:r>
              <a:rPr lang="en-US" dirty="0" err="1"/>
              <a:t>keras</a:t>
            </a:r>
            <a:r>
              <a:rPr lang="en-US" dirty="0"/>
              <a:t> preprocessing library (similar to count vectorizer) and the classes re-weighted to counter the imbalance. Next, I need to consider re-sampling methods.</a:t>
            </a:r>
          </a:p>
          <a:p>
            <a:pPr marL="0" lvl="0" indent="0" algn="l" rtl="0">
              <a:spcBef>
                <a:spcPts val="0"/>
              </a:spcBef>
              <a:spcAft>
                <a:spcPts val="0"/>
              </a:spcAft>
              <a:buNone/>
            </a:pPr>
            <a:r>
              <a:rPr lang="en-US" dirty="0"/>
              <a:t>Once I have a good model using neural networks, I’d like to continue cleaning and exploring the Challenge’s dataset and see how unseen data will do in my model. </a:t>
            </a:r>
            <a:endParaRPr dirty="0"/>
          </a:p>
        </p:txBody>
      </p:sp>
    </p:spTree>
    <p:extLst>
      <p:ext uri="{BB962C8B-B14F-4D97-AF65-F5344CB8AC3E}">
        <p14:creationId xmlns:p14="http://schemas.microsoft.com/office/powerpoint/2010/main" val="270240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Thank You, I am open to any questions you may have.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Precision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number of true positives divided by all positive predictions. Precision is also called Positive Predictive Value. It is a measure of a classifier’s exactness. Low precision indicates a high number of false positives.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Recall</a:t>
            </a:r>
            <a:r>
              <a:rPr lang="en-US" sz="1800" dirty="0">
                <a:effectLst/>
                <a:latin typeface="Calibri" panose="020F0502020204030204" pitchFamily="34" charset="0"/>
                <a:ea typeface="Calibri" panose="020F0502020204030204" pitchFamily="34" charset="0"/>
                <a:cs typeface="Times New Roman" panose="02020603050405020304" pitchFamily="18" charset="0"/>
              </a:rPr>
              <a:t> - the number of true positives divided by the number of positive values in the test data. Recall is also called Sensitivity or the True Positive Rate. It is a measure of a classifier’s completeness. Low recall indicates a high number of false negatives.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accuracy</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always predict on the heavier class when imbalanced</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090A0B"/>
                </a:solidFill>
                <a:effectLst/>
                <a:latin typeface="inherit"/>
                <a:ea typeface="Times New Roman" panose="02020603050405020304" pitchFamily="18" charset="0"/>
                <a:cs typeface="Times New Roman" panose="02020603050405020304" pitchFamily="18" charset="0"/>
              </a:rPr>
              <a:t>Sequential Learners</a:t>
            </a:r>
            <a:r>
              <a:rPr lang="en-US" sz="1800" dirty="0">
                <a:solidFill>
                  <a:srgbClr val="313B3F"/>
                </a:solidFill>
                <a:effectLst/>
                <a:latin typeface="inherit"/>
                <a:ea typeface="Times New Roman" panose="02020603050405020304" pitchFamily="18" charset="0"/>
                <a:cs typeface="Times New Roman" panose="02020603050405020304" pitchFamily="18" charset="0"/>
              </a:rPr>
              <a:t>, where different models are generated sequentially and the mistakes of previous models are learned by their successors. This aims at exploiting the dependency between models by giving the mislabeled examples higher weights (</a:t>
            </a:r>
            <a:r>
              <a:rPr lang="en-US" sz="1800" i="1" dirty="0">
                <a:solidFill>
                  <a:srgbClr val="090A0B"/>
                </a:solidFill>
                <a:effectLst/>
                <a:latin typeface="inherit"/>
                <a:ea typeface="Times New Roman" panose="02020603050405020304" pitchFamily="18" charset="0"/>
                <a:cs typeface="Times New Roman" panose="02020603050405020304" pitchFamily="18" charset="0"/>
              </a:rPr>
              <a:t>e.g. AdaBoost</a:t>
            </a:r>
            <a:r>
              <a:rPr lang="en-US" sz="1800" dirty="0">
                <a:solidFill>
                  <a:srgbClr val="313B3F"/>
                </a:solidFill>
                <a:effectLst/>
                <a:latin typeface="inherit"/>
                <a:ea typeface="Times New Roman" panose="02020603050405020304" pitchFamily="18" charset="0"/>
                <a:cs typeface="Times New Roman" panose="02020603050405020304" pitchFamily="18" charset="0"/>
              </a:rPr>
              <a:t>).</a:t>
            </a:r>
            <a:endParaRPr lang="en-US" sz="1800" dirty="0">
              <a:solidFill>
                <a:srgbClr val="313B3F"/>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sz="1800" b="1" dirty="0">
                <a:effectLst/>
                <a:latin typeface="Calibri" panose="020F0502020204030204" pitchFamily="34" charset="0"/>
                <a:cs typeface="Times New Roman" panose="02020603050405020304" pitchFamily="18" charset="0"/>
              </a:rPr>
              <a:t>Feature importance </a:t>
            </a:r>
            <a:r>
              <a:rPr lang="en-US" sz="1800" dirty="0">
                <a:effectLst/>
                <a:latin typeface="Calibri" panose="020F0502020204030204" pitchFamily="34" charset="0"/>
                <a:cs typeface="Times New Roman" panose="02020603050405020304" pitchFamily="18" charset="0"/>
              </a:rPr>
              <a:t>– weighted average over each tree in the decision tree of the </a:t>
            </a:r>
            <a:r>
              <a:rPr lang="en-US" sz="1800" dirty="0" err="1">
                <a:effectLst/>
                <a:latin typeface="Calibri" panose="020F0502020204030204" pitchFamily="34" charset="0"/>
                <a:cs typeface="Times New Roman" panose="02020603050405020304" pitchFamily="18" charset="0"/>
              </a:rPr>
              <a:t>adaboost</a:t>
            </a:r>
            <a:r>
              <a:rPr lang="en-US" sz="1800" dirty="0">
                <a:effectLst/>
                <a:latin typeface="Calibri" panose="020F0502020204030204" pitchFamily="34" charset="0"/>
                <a:cs typeface="Times New Roman" panose="02020603050405020304" pitchFamily="18" charset="0"/>
              </a:rPr>
              <a:t> model</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algn="l" fontAlgn="base">
              <a:buFont typeface="Arial" panose="020B0604020202020204" pitchFamily="34" charset="0"/>
              <a:buChar char="•"/>
            </a:pPr>
            <a:r>
              <a:rPr lang="en-US" sz="3200" b="1" i="0" dirty="0">
                <a:solidFill>
                  <a:srgbClr val="555555"/>
                </a:solidFill>
                <a:effectLst/>
                <a:latin typeface="Helvetica Neue"/>
              </a:rPr>
              <a:t>NearMiss-1</a:t>
            </a:r>
            <a:r>
              <a:rPr lang="en-US" sz="3200" b="0" i="0" dirty="0">
                <a:solidFill>
                  <a:srgbClr val="555555"/>
                </a:solidFill>
                <a:effectLst/>
                <a:latin typeface="Helvetica Neue"/>
              </a:rPr>
              <a:t>: Majority class examples with minimum average distance to three closest minority class examples.</a:t>
            </a:r>
          </a:p>
          <a:p>
            <a:pPr algn="l" fontAlgn="base">
              <a:buFont typeface="Arial" panose="020B0604020202020204" pitchFamily="34" charset="0"/>
              <a:buChar char="•"/>
            </a:pPr>
            <a:r>
              <a:rPr lang="en-US" sz="3200" b="1" i="0" dirty="0">
                <a:solidFill>
                  <a:srgbClr val="555555"/>
                </a:solidFill>
                <a:effectLst/>
                <a:latin typeface="Helvetica Neue"/>
              </a:rPr>
              <a:t>NearMiss-2</a:t>
            </a:r>
            <a:r>
              <a:rPr lang="en-US" sz="3200" b="0" i="0" dirty="0">
                <a:solidFill>
                  <a:srgbClr val="555555"/>
                </a:solidFill>
                <a:effectLst/>
                <a:latin typeface="Helvetica Neue"/>
              </a:rPr>
              <a:t>: Majority class examples with minimum average distance to three furthest minority class examples.</a:t>
            </a:r>
          </a:p>
          <a:p>
            <a:pPr algn="l" fontAlgn="base">
              <a:buFont typeface="Arial" panose="020B0604020202020204" pitchFamily="34" charset="0"/>
              <a:buChar char="•"/>
            </a:pPr>
            <a:r>
              <a:rPr lang="en-US" sz="3200" b="1" i="0" dirty="0">
                <a:solidFill>
                  <a:srgbClr val="555555"/>
                </a:solidFill>
                <a:effectLst/>
                <a:latin typeface="Helvetica Neue"/>
              </a:rPr>
              <a:t>NearMiss-3</a:t>
            </a:r>
            <a:r>
              <a:rPr lang="en-US" sz="3200" b="0" i="0" dirty="0">
                <a:solidFill>
                  <a:srgbClr val="555555"/>
                </a:solidFill>
                <a:effectLst/>
                <a:latin typeface="Helvetica Neue"/>
              </a:rPr>
              <a:t>: Majority class examples with minimum distance to each minority class example.</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marR="0" indent="0" fontAlgn="base">
              <a:lnSpc>
                <a:spcPts val="1560"/>
              </a:lnSpc>
              <a:spcBef>
                <a:spcPts val="600"/>
              </a:spcBef>
              <a:spcAft>
                <a:spcPts val="240"/>
              </a:spcAft>
              <a:buNone/>
            </a:pPr>
            <a:r>
              <a:rPr lang="en-US" sz="1800" b="1" dirty="0">
                <a:solidFill>
                  <a:srgbClr val="090A0B"/>
                </a:solidFill>
                <a:effectLst/>
                <a:latin typeface="Segoe UI" panose="020B0502040204020203" pitchFamily="34" charset="0"/>
                <a:ea typeface="Times New Roman" panose="02020603050405020304" pitchFamily="18" charset="0"/>
                <a:cs typeface="Times New Roman" panose="02020603050405020304" pitchFamily="18" charset="0"/>
              </a:rPr>
              <a:t>Boosting in Ensemble Methods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fontAlgn="base">
              <a:lnSpc>
                <a:spcPct val="107000"/>
              </a:lnSpc>
              <a:spcBef>
                <a:spcPts val="0"/>
              </a:spcBef>
              <a:spcAft>
                <a:spcPts val="0"/>
              </a:spcAft>
              <a:buNone/>
            </a:pPr>
            <a:r>
              <a:rPr lang="en-US" sz="1800" dirty="0">
                <a:solidFill>
                  <a:srgbClr val="313B3F"/>
                </a:solidFill>
                <a:effectLst/>
                <a:latin typeface="Georgia" panose="02040502050405020303" pitchFamily="18" charset="0"/>
                <a:ea typeface="Times New Roman" panose="02020603050405020304" pitchFamily="18" charset="0"/>
                <a:cs typeface="Times New Roman" panose="02020603050405020304" pitchFamily="18" charset="0"/>
              </a:rPr>
              <a:t>Just as humans learn from their mistakes and try not to repeat them further in life, the </a:t>
            </a:r>
            <a:r>
              <a:rPr lang="en-US" sz="1800" b="1" dirty="0">
                <a:solidFill>
                  <a:srgbClr val="090A0B"/>
                </a:solidFill>
                <a:effectLst/>
                <a:latin typeface="inherit"/>
                <a:ea typeface="Times New Roman" panose="02020603050405020304" pitchFamily="18" charset="0"/>
                <a:cs typeface="Times New Roman" panose="02020603050405020304" pitchFamily="18" charset="0"/>
              </a:rPr>
              <a:t>Boosting </a:t>
            </a:r>
            <a:r>
              <a:rPr lang="en-US" sz="1800" dirty="0">
                <a:solidFill>
                  <a:srgbClr val="313B3F"/>
                </a:solidFill>
                <a:effectLst/>
                <a:latin typeface="Georgia" panose="02040502050405020303" pitchFamily="18" charset="0"/>
                <a:ea typeface="Times New Roman" panose="02020603050405020304" pitchFamily="18" charset="0"/>
                <a:cs typeface="Times New Roman" panose="02020603050405020304" pitchFamily="18" charset="0"/>
              </a:rPr>
              <a:t>algorithm tries to build a strong learner (predictive model) from the mistakes of several weaker models. You 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fontAlgn="base">
              <a:lnSpc>
                <a:spcPct val="107000"/>
              </a:lnSpc>
              <a:spcBef>
                <a:spcPts val="0"/>
              </a:spcBef>
              <a:spcAft>
                <a:spcPts val="1800"/>
              </a:spcAft>
              <a:buNone/>
            </a:pPr>
            <a:r>
              <a:rPr lang="en-US" sz="1800" dirty="0">
                <a:solidFill>
                  <a:srgbClr val="313B3F"/>
                </a:solidFill>
                <a:effectLst/>
                <a:latin typeface="Georgia" panose="02040502050405020303" pitchFamily="18" charset="0"/>
                <a:ea typeface="Times New Roman" panose="02020603050405020304" pitchFamily="18" charset="0"/>
                <a:cs typeface="Times New Roman" panose="02020603050405020304" pitchFamily="18" charset="0"/>
              </a:rPr>
              <a:t>Boosting basically tries to reduce the bias error which arises when models are not able to identify relevant trends in the data. This happens by evaluating the difference between the predicted value and the actual value.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sz="2800" b="0" i="0" dirty="0">
                <a:solidFill>
                  <a:srgbClr val="24292E"/>
                </a:solidFill>
                <a:effectLst/>
                <a:latin typeface="-apple-system"/>
              </a:rPr>
              <a:t>When listening to music, one of the main things that will make me skip a song is if the artist sings their own name in the track.</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Searching online I noticed that I am not the only one who cringes when hearing this. SNL has an entire skit on artists self-announcing, before the songs even begin.</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Jason Derulo is one of these artists who has done it so much that someone decided to make a 57 minute long compilation video of Jason Derulo singing his own name, of which I will spare you the </a:t>
            </a:r>
            <a:r>
              <a:rPr lang="en-US" sz="2800" b="0" i="0" dirty="0" err="1">
                <a:solidFill>
                  <a:srgbClr val="24292E"/>
                </a:solidFill>
                <a:effectLst/>
                <a:latin typeface="-apple-system"/>
              </a:rPr>
              <a:t>cringiness</a:t>
            </a:r>
            <a:r>
              <a:rPr lang="en-US" sz="2800" b="0" i="0" dirty="0">
                <a:solidFill>
                  <a:srgbClr val="24292E"/>
                </a:solidFill>
                <a:effectLst/>
                <a:latin typeface="-apple-system"/>
              </a:rPr>
              <a:t>, however if you really want to see it, I’ll send you a link later.</a:t>
            </a:r>
          </a:p>
          <a:p>
            <a:pPr marL="139700" indent="0" algn="l">
              <a:buNone/>
            </a:pPr>
            <a:endParaRPr lang="en-US" sz="2800" b="0" i="0" dirty="0">
              <a:solidFill>
                <a:srgbClr val="24292E"/>
              </a:solidFill>
              <a:effectLst/>
              <a:latin typeface="-apple-system"/>
            </a:endParaRPr>
          </a:p>
          <a:p>
            <a:pPr marL="139700" indent="0" algn="l">
              <a:buNone/>
            </a:pPr>
            <a:r>
              <a:rPr lang="en-US" sz="2800" b="0" i="0" dirty="0">
                <a:solidFill>
                  <a:srgbClr val="24292E"/>
                </a:solidFill>
                <a:effectLst/>
                <a:latin typeface="-apple-system"/>
              </a:rPr>
              <a:t>Ultimately it would be nice if streaming services such as Spotify would get better insight into why a user skips a song, in my case they would detect that I skip songs when the artist decides to self announce, with this information, they could leave out such songs when they suggest a playlist.</a:t>
            </a:r>
          </a:p>
          <a:p>
            <a:pPr marL="139700" indent="0" algn="l">
              <a:buNone/>
            </a:pPr>
            <a:endParaRPr lang="en-US" b="0" i="0" dirty="0">
              <a:solidFill>
                <a:srgbClr val="24292E"/>
              </a:solidFill>
              <a:effectLst/>
              <a:latin typeface="-apple-system"/>
            </a:endParaRPr>
          </a:p>
          <a:p>
            <a:pPr marL="139700" indent="0" algn="l">
              <a:buNone/>
            </a:pPr>
            <a:endParaRPr lang="en-US" b="0" i="0" dirty="0">
              <a:solidFill>
                <a:srgbClr val="24292E"/>
              </a:solidFill>
              <a:effectLst/>
              <a:latin typeface="-apple-system"/>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Initially I wanted to use a dataset provided by Spotify to Crowd AI for their Skip Prediction Challenge, however this dataset did not have any track or artist identifiable information. I wanted to get insight into Spotify user </a:t>
            </a:r>
            <a:r>
              <a:rPr lang="en-US" dirty="0" err="1"/>
              <a:t>behaviour</a:t>
            </a:r>
            <a:r>
              <a:rPr lang="en-US" dirty="0"/>
              <a:t> when it comes to skipping songs.  Once I retrieved the lyrics for those tracks I wanted to see if artist self-announcement was a factor in their skip </a:t>
            </a:r>
            <a:r>
              <a:rPr lang="en-US" dirty="0" err="1"/>
              <a:t>behaviour</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this dataset did not have any identifiable information, I decided to pull all tracks from playlists created by Spotify. With the tracks in hand I was able to retrieve the artist name, song titles, and other audio features such as the acoustics, duration, and danceability of the songs.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then compared my gathered data’s duration column to the Challenge dataset to see if there were any matches. Of the 145k rows that I had gathered, there were only 6k that matched the Challenge dataset realizing that this number would continue to decrease as I matched additional columns, I decided to pivot my project to a more personal playlist.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 Spotify and Genius API I made a list of 128 artists, and gathered approximately 100 tracks with lyrics from each artist. The artists were a mix of those that I knew self announced and others that I liked.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b="0" i="0" dirty="0">
                <a:solidFill>
                  <a:srgbClr val="24292E"/>
                </a:solidFill>
                <a:effectLst/>
                <a:latin typeface="-apple-system"/>
              </a:rPr>
              <a:t>Because I requested 100 tracks from each artists, I ended up getting some duplicates. After Genius iterated though songs for the artist, it attempted to fill the requirements with Remixes or different 'versions', but the lyrics were still the same.</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Other categories that were dropped, were songs that were instrumental only (no lyrics), artists such as Diplo, </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Next I moved on to string cleaning, removing line breaks and Unicode as well as chorus and intro tags, these were especially important because it listed which artist would sing said part and would therefore throw off my models.</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I needed to also create an alias column because some artists such as Pitbull would call themselves Mr. Worldwide or Mr. 305</a:t>
            </a:r>
          </a:p>
          <a:p>
            <a:pPr marL="139700" indent="0" algn="l">
              <a:buNone/>
            </a:pPr>
            <a:endParaRPr lang="en-US" b="0" i="0" dirty="0">
              <a:solidFill>
                <a:srgbClr val="24292E"/>
              </a:solidFill>
              <a:effectLst/>
              <a:latin typeface="-apple-system"/>
            </a:endParaRPr>
          </a:p>
          <a:p>
            <a:pPr marL="139700" indent="0" algn="l">
              <a:buNone/>
            </a:pPr>
            <a:r>
              <a:rPr lang="en-US" b="0" i="0" dirty="0">
                <a:solidFill>
                  <a:srgbClr val="24292E"/>
                </a:solidFill>
                <a:effectLst/>
                <a:latin typeface="-apple-system"/>
              </a:rPr>
              <a:t>To create a target column I would iterate through the lyrics column, and check if any of the values in the Artist, Featured Artist or Aliases columns were in the lyrics, if true the target would be set to 1 if not then 0.</a:t>
            </a:r>
          </a:p>
        </p:txBody>
      </p:sp>
    </p:spTree>
    <p:extLst>
      <p:ext uri="{BB962C8B-B14F-4D97-AF65-F5344CB8AC3E}">
        <p14:creationId xmlns:p14="http://schemas.microsoft.com/office/powerpoint/2010/main" val="143966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explicit tracks breakdown in my dataset.  Even though there were higher counts of non-explicit content in my dataset, I skipped 1466 explicit songs and 689 non-explicit content.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An overview of all artists and their skipped songs breakdown.</a:t>
            </a:r>
          </a:p>
          <a:p>
            <a:pPr marL="139700" indent="0">
              <a:buNone/>
            </a:pPr>
            <a:r>
              <a:rPr lang="en-US" dirty="0"/>
              <a:t>21 Savage has 72 songs that I would skip and 28 that I would not. </a:t>
            </a:r>
          </a:p>
          <a:p>
            <a:pPr marL="139700" indent="0">
              <a:buNone/>
            </a:pPr>
            <a:endParaRPr lang="en-US" dirty="0"/>
          </a:p>
          <a:p>
            <a:pPr marL="139700" indent="0">
              <a:buNone/>
            </a:pPr>
            <a:r>
              <a:rPr lang="en-US" dirty="0"/>
              <a:t>Surprisingly, Jason Derulo who was the main artist I could think of that I would skip songs based on this specific trait of singing their own name, only has 21 songs that I would skip and 77 that I would not, this however makes sense, because in 2015 he said that he had outgrown singing his name, and just recently started doing it again, because ‘he missed it’. </a:t>
            </a:r>
          </a:p>
          <a:p>
            <a:pPr marL="139700" indent="0">
              <a:buNone/>
            </a:pPr>
            <a:endParaRPr lang="en-US" dirty="0"/>
          </a:p>
          <a:p>
            <a:pPr marL="139700" indent="0">
              <a:buNone/>
            </a:pPr>
            <a:r>
              <a:rPr lang="en-US" dirty="0"/>
              <a:t>Out of 100 songs, Shakira had 6 where she or a featured artist sang their name.</a:t>
            </a:r>
          </a:p>
          <a:p>
            <a:pPr marL="139700" indent="0">
              <a:buNone/>
            </a:pPr>
            <a:endParaRPr lang="en-US" dirty="0"/>
          </a:p>
          <a:p>
            <a:pPr marL="139700" indent="0">
              <a:buNone/>
            </a:pPr>
            <a:r>
              <a:rPr lang="en-US" dirty="0"/>
              <a:t>Of course one artist that would never let me down is Rick Astley who has a total of 97 songs and none of them worth skipping.</a:t>
            </a:r>
          </a:p>
        </p:txBody>
      </p:sp>
    </p:spTree>
    <p:extLst>
      <p:ext uri="{BB962C8B-B14F-4D97-AF65-F5344CB8AC3E}">
        <p14:creationId xmlns:p14="http://schemas.microsoft.com/office/powerpoint/2010/main" val="400100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songs in my dataset ranged from release years 1963 to 2020. A left-skewed distribution of songs, leaning heavier on the newer artists and songs.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occurrence of an artist using their moniker within my gathered data is in 1984 by </a:t>
            </a:r>
            <a:r>
              <a:rPr lang="en-US" b="0" i="0" dirty="0">
                <a:solidFill>
                  <a:srgbClr val="000000"/>
                </a:solidFill>
                <a:effectLst/>
                <a:latin typeface="Helvetica Neue"/>
              </a:rPr>
              <a:t>“Weird Al” Yankovic in ‘I Lost on Jeopardy’, although it really was Don Pardo who said </a:t>
            </a:r>
            <a:r>
              <a:rPr lang="en-US" b="0" i="0" dirty="0" err="1">
                <a:solidFill>
                  <a:srgbClr val="000000"/>
                </a:solidFill>
                <a:effectLst/>
                <a:latin typeface="Helvetica Neue"/>
              </a:rPr>
              <a:t>Werd</a:t>
            </a:r>
            <a:r>
              <a:rPr lang="en-US" b="0" i="0" dirty="0">
                <a:solidFill>
                  <a:srgbClr val="000000"/>
                </a:solidFill>
                <a:effectLst/>
                <a:latin typeface="Helvetica Neue"/>
              </a:rPr>
              <a:t> Al’s name. Following that it was 2Pac and Sublime in 1991.</a:t>
            </a:r>
            <a:endParaRPr dirty="0"/>
          </a:p>
        </p:txBody>
      </p:sp>
    </p:spTree>
    <p:extLst>
      <p:ext uri="{BB962C8B-B14F-4D97-AF65-F5344CB8AC3E}">
        <p14:creationId xmlns:p14="http://schemas.microsoft.com/office/powerpoint/2010/main" val="205849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 used Count Vectorizer as my transformer on my lyrics column to get the most common words out of my corpus, this helps me determine what additional words I may want to add to the stop words dictionary for Natural Language Processing.</a:t>
            </a:r>
          </a:p>
          <a:p>
            <a:pPr marL="139700" indent="0">
              <a:buNone/>
            </a:pPr>
            <a:endParaRPr lang="en-US" dirty="0"/>
          </a:p>
          <a:p>
            <a:pPr marL="139700" indent="0">
              <a:buNone/>
            </a:pPr>
            <a:r>
              <a:rPr lang="en-US" dirty="0"/>
              <a:t>Based on these words, I left my stop words in the Count Vectorizer to the English dictionary, however I masked some words, for my model predictions. </a:t>
            </a:r>
          </a:p>
        </p:txBody>
      </p:sp>
    </p:spTree>
    <p:extLst>
      <p:ext uri="{BB962C8B-B14F-4D97-AF65-F5344CB8AC3E}">
        <p14:creationId xmlns:p14="http://schemas.microsoft.com/office/powerpoint/2010/main" val="1975395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4F5876"/>
            </a:gs>
            <a:gs pos="100000">
              <a:srgbClr val="1D1F25"/>
            </a:gs>
          </a:gsLst>
          <a:path path="circle">
            <a:fillToRect l="50000" t="50000" r="50000" b="50000"/>
          </a:path>
          <a:tileRect/>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rot="10800000">
            <a:off x="6904227" y="249339"/>
            <a:ext cx="2034302" cy="2271600"/>
            <a:chOff x="208025" y="2621275"/>
            <a:chExt cx="2034302" cy="2271600"/>
          </a:xfrm>
        </p:grpSpPr>
        <p:sp>
          <p:nvSpPr>
            <p:cNvPr id="11" name="Google Shape;11;p2"/>
            <p:cNvSpPr/>
            <p:nvPr/>
          </p:nvSpPr>
          <p:spPr>
            <a:xfrm rot="-5400000" flipH="1">
              <a:off x="89375" y="2739925"/>
              <a:ext cx="2271600" cy="2034300"/>
            </a:xfrm>
            <a:prstGeom prst="parallelogram">
              <a:avLst>
                <a:gd name="adj" fmla="val 22770"/>
              </a:avLst>
            </a:pr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208025" y="2621275"/>
            <a:ext cx="2034302" cy="2271600"/>
            <a:chOff x="208025" y="2621275"/>
            <a:chExt cx="2034302" cy="2271600"/>
          </a:xfrm>
        </p:grpSpPr>
        <p:sp>
          <p:nvSpPr>
            <p:cNvPr id="14" name="Google Shape;14;p2"/>
            <p:cNvSpPr/>
            <p:nvPr/>
          </p:nvSpPr>
          <p:spPr>
            <a:xfrm rot="-5400000" flipH="1">
              <a:off x="89375" y="2739925"/>
              <a:ext cx="2271600" cy="2034300"/>
            </a:xfrm>
            <a:prstGeom prst="parallelogram">
              <a:avLst>
                <a:gd name="adj" fmla="val 22770"/>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10800000" flipH="1">
            <a:off x="624300" y="1092075"/>
            <a:ext cx="7895400" cy="2959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101000" y="1738825"/>
            <a:ext cx="6942000" cy="16659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4F5876"/>
            </a:gs>
            <a:gs pos="100000">
              <a:srgbClr val="1D1F25"/>
            </a:gs>
          </a:gsLst>
          <a:lin ang="16198662"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rot="-5400000">
            <a:off x="1362062" y="3581043"/>
            <a:ext cx="866125" cy="1369504"/>
            <a:chOff x="-262307" y="2765255"/>
            <a:chExt cx="2504700" cy="1770300"/>
          </a:xfrm>
        </p:grpSpPr>
        <p:sp>
          <p:nvSpPr>
            <p:cNvPr id="20" name="Google Shape;20;p3"/>
            <p:cNvSpPr/>
            <p:nvPr/>
          </p:nvSpPr>
          <p:spPr>
            <a:xfrm rot="-5400000" flipH="1">
              <a:off x="104893" y="2398055"/>
              <a:ext cx="1770300" cy="2504700"/>
            </a:xfrm>
            <a:prstGeom prst="parallelogram">
              <a:avLst>
                <a:gd name="adj" fmla="val 9167"/>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rot="10800000" flipH="1">
            <a:off x="630975" y="0"/>
            <a:ext cx="1472100" cy="43839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4" name="Google Shape;24;p3"/>
          <p:cNvSpPr txBox="1">
            <a:spLocks noGrp="1"/>
          </p:cNvSpPr>
          <p:nvPr>
            <p:ph type="subTitle" idx="1"/>
          </p:nvPr>
        </p:nvSpPr>
        <p:spPr>
          <a:xfrm>
            <a:off x="2444650" y="2276025"/>
            <a:ext cx="5733300" cy="374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0"/>
              </a:spcBef>
              <a:spcAft>
                <a:spcPts val="0"/>
              </a:spcAft>
              <a:buSzPts val="3000"/>
              <a:buNone/>
              <a:defRPr sz="3000">
                <a:solidFill>
                  <a:schemeClr val="accent1"/>
                </a:solidFill>
              </a:defRPr>
            </a:lvl2pPr>
            <a:lvl3pPr lvl="2" rtl="0">
              <a:spcBef>
                <a:spcPts val="0"/>
              </a:spcBef>
              <a:spcAft>
                <a:spcPts val="0"/>
              </a:spcAft>
              <a:buSzPts val="3000"/>
              <a:buNone/>
              <a:defRPr sz="3000">
                <a:solidFill>
                  <a:schemeClr val="accent1"/>
                </a:solidFill>
              </a:defRPr>
            </a:lvl3pPr>
            <a:lvl4pPr lvl="3" rtl="0">
              <a:spcBef>
                <a:spcPts val="0"/>
              </a:spcBef>
              <a:spcAft>
                <a:spcPts val="0"/>
              </a:spcAft>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3"/>
        <p:cNvGrpSpPr/>
        <p:nvPr/>
      </p:nvGrpSpPr>
      <p:grpSpPr>
        <a:xfrm>
          <a:off x="0" y="0"/>
          <a:ext cx="0" cy="0"/>
          <a:chOff x="0" y="0"/>
          <a:chExt cx="0" cy="0"/>
        </a:xfrm>
      </p:grpSpPr>
      <p:sp>
        <p:nvSpPr>
          <p:cNvPr id="54" name="Google Shape;54;p6"/>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6"/>
          <p:cNvGrpSpPr/>
          <p:nvPr/>
        </p:nvGrpSpPr>
        <p:grpSpPr>
          <a:xfrm>
            <a:off x="284659" y="277661"/>
            <a:ext cx="7532717" cy="895903"/>
            <a:chOff x="0" y="266575"/>
            <a:chExt cx="6046490" cy="1687200"/>
          </a:xfrm>
        </p:grpSpPr>
        <p:sp>
          <p:nvSpPr>
            <p:cNvPr id="57" name="Google Shape;57;p6"/>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6"/>
          <p:cNvGrpSpPr/>
          <p:nvPr/>
        </p:nvGrpSpPr>
        <p:grpSpPr>
          <a:xfrm rot="10800000" flipH="1">
            <a:off x="8543953" y="4243733"/>
            <a:ext cx="600055" cy="374899"/>
            <a:chOff x="5211448" y="3165393"/>
            <a:chExt cx="1477967" cy="784800"/>
          </a:xfrm>
        </p:grpSpPr>
        <p:sp>
          <p:nvSpPr>
            <p:cNvPr id="60" name="Google Shape;60;p6"/>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flipH="1">
            <a:off x="8385351" y="4612318"/>
            <a:ext cx="758573" cy="531131"/>
            <a:chOff x="0" y="266575"/>
            <a:chExt cx="7503194" cy="1687200"/>
          </a:xfrm>
        </p:grpSpPr>
        <p:sp>
          <p:nvSpPr>
            <p:cNvPr id="63" name="Google Shape;63;p6"/>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6" name="Google Shape;66;p6"/>
          <p:cNvSpPr txBox="1">
            <a:spLocks noGrp="1"/>
          </p:cNvSpPr>
          <p:nvPr>
            <p:ph type="body" idx="1"/>
          </p:nvPr>
        </p:nvSpPr>
        <p:spPr>
          <a:xfrm>
            <a:off x="1206100"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7" name="Google Shape;67;p6"/>
          <p:cNvSpPr txBox="1">
            <a:spLocks noGrp="1"/>
          </p:cNvSpPr>
          <p:nvPr>
            <p:ph type="body" idx="2"/>
          </p:nvPr>
        </p:nvSpPr>
        <p:spPr>
          <a:xfrm>
            <a:off x="4896145"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8" name="Google Shape;68;p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8"/>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284659" y="277661"/>
            <a:ext cx="7532717" cy="895903"/>
            <a:chOff x="0" y="266575"/>
            <a:chExt cx="6046490" cy="1687200"/>
          </a:xfrm>
        </p:grpSpPr>
        <p:sp>
          <p:nvSpPr>
            <p:cNvPr id="90" name="Google Shape;90;p8"/>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8"/>
          <p:cNvGrpSpPr/>
          <p:nvPr/>
        </p:nvGrpSpPr>
        <p:grpSpPr>
          <a:xfrm rot="10800000" flipH="1">
            <a:off x="8543953" y="4243733"/>
            <a:ext cx="600055" cy="374899"/>
            <a:chOff x="5211448" y="3165393"/>
            <a:chExt cx="1477967" cy="784800"/>
          </a:xfrm>
        </p:grpSpPr>
        <p:sp>
          <p:nvSpPr>
            <p:cNvPr id="93" name="Google Shape;93;p8"/>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8"/>
          <p:cNvGrpSpPr/>
          <p:nvPr/>
        </p:nvGrpSpPr>
        <p:grpSpPr>
          <a:xfrm flipH="1">
            <a:off x="8385351" y="4612318"/>
            <a:ext cx="758573" cy="531131"/>
            <a:chOff x="0" y="266575"/>
            <a:chExt cx="7503194" cy="1687200"/>
          </a:xfrm>
        </p:grpSpPr>
        <p:sp>
          <p:nvSpPr>
            <p:cNvPr id="96" name="Google Shape;96;p8"/>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8"/>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99" name="Google Shape;99;p8"/>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9"/>
          <p:cNvSpPr/>
          <p:nvPr/>
        </p:nvSpPr>
        <p:spPr>
          <a:xfrm rot="5400000">
            <a:off x="8234561"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rot="10800000" flipH="1">
            <a:off x="7937900"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rot="-5400000" flipH="1">
            <a:off x="292350"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rot="10800000">
            <a:off x="278211"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rot="10800000" flipH="1">
            <a:off x="281975" y="4232425"/>
            <a:ext cx="858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txBox="1">
            <a:spLocks noGrp="1"/>
          </p:cNvSpPr>
          <p:nvPr>
            <p:ph type="body" idx="1"/>
          </p:nvPr>
        </p:nvSpPr>
        <p:spPr>
          <a:xfrm>
            <a:off x="282000" y="4232425"/>
            <a:ext cx="8580000" cy="565500"/>
          </a:xfrm>
          <a:prstGeom prst="rect">
            <a:avLst/>
          </a:prstGeom>
        </p:spPr>
        <p:txBody>
          <a:bodyPr spcFirstLastPara="1" wrap="square" lIns="0" tIns="0" rIns="0" bIns="0" anchor="ctr" anchorCtr="0">
            <a:noAutofit/>
          </a:bodyPr>
          <a:lstStyle>
            <a:lvl1pPr marL="457200" lvl="0" indent="-228600" algn="ctr">
              <a:spcBef>
                <a:spcPts val="360"/>
              </a:spcBef>
              <a:spcAft>
                <a:spcPts val="0"/>
              </a:spcAft>
              <a:buSzPts val="1600"/>
              <a:buNone/>
              <a:defRPr sz="1600"/>
            </a:lvl1pPr>
          </a:lstStyle>
          <a:p>
            <a:endParaRPr/>
          </a:p>
        </p:txBody>
      </p:sp>
      <p:sp>
        <p:nvSpPr>
          <p:cNvPr id="107" name="Google Shape;107;p9"/>
          <p:cNvSpPr txBox="1">
            <a:spLocks noGrp="1"/>
          </p:cNvSpPr>
          <p:nvPr>
            <p:ph type="sldNum" idx="12"/>
          </p:nvPr>
        </p:nvSpPr>
        <p:spPr>
          <a:xfrm>
            <a:off x="4327150" y="4797925"/>
            <a:ext cx="485400" cy="345300"/>
          </a:xfrm>
          <a:prstGeom prst="rect">
            <a:avLst/>
          </a:prstGeom>
        </p:spPr>
        <p:txBody>
          <a:bodyPr spcFirstLastPara="1" wrap="square" lIns="0" tIns="0" rIns="0" bIns="0" anchor="ctr" anchorCtr="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grpSp>
        <p:nvGrpSpPr>
          <p:cNvPr id="109" name="Google Shape;109;p10"/>
          <p:cNvGrpSpPr/>
          <p:nvPr/>
        </p:nvGrpSpPr>
        <p:grpSpPr>
          <a:xfrm rot="10800000" flipH="1">
            <a:off x="8543953" y="4243733"/>
            <a:ext cx="600055" cy="374899"/>
            <a:chOff x="5211448" y="3165393"/>
            <a:chExt cx="1477967" cy="784800"/>
          </a:xfrm>
        </p:grpSpPr>
        <p:sp>
          <p:nvSpPr>
            <p:cNvPr id="110" name="Google Shape;110;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0"/>
          <p:cNvGrpSpPr/>
          <p:nvPr/>
        </p:nvGrpSpPr>
        <p:grpSpPr>
          <a:xfrm flipH="1">
            <a:off x="8385351" y="4612318"/>
            <a:ext cx="758573" cy="531131"/>
            <a:chOff x="0" y="266575"/>
            <a:chExt cx="7503194" cy="1687200"/>
          </a:xfrm>
        </p:grpSpPr>
        <p:sp>
          <p:nvSpPr>
            <p:cNvPr id="113" name="Google Shape;113;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0"/>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6" name="Google Shape;116;p10"/>
          <p:cNvGrpSpPr/>
          <p:nvPr/>
        </p:nvGrpSpPr>
        <p:grpSpPr>
          <a:xfrm flipH="1">
            <a:off x="1" y="524824"/>
            <a:ext cx="600055" cy="374899"/>
            <a:chOff x="5211448" y="3165393"/>
            <a:chExt cx="1477967" cy="784800"/>
          </a:xfrm>
        </p:grpSpPr>
        <p:sp>
          <p:nvSpPr>
            <p:cNvPr id="117" name="Google Shape;117;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0"/>
          <p:cNvGrpSpPr/>
          <p:nvPr/>
        </p:nvGrpSpPr>
        <p:grpSpPr>
          <a:xfrm rot="10800000" flipH="1">
            <a:off x="84" y="8"/>
            <a:ext cx="758573" cy="531131"/>
            <a:chOff x="0" y="266575"/>
            <a:chExt cx="7503194" cy="1687200"/>
          </a:xfrm>
        </p:grpSpPr>
        <p:sp>
          <p:nvSpPr>
            <p:cNvPr id="120" name="Google Shape;120;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3400" y="277650"/>
            <a:ext cx="6840600" cy="895800"/>
          </a:xfrm>
          <a:prstGeom prst="rect">
            <a:avLst/>
          </a:prstGeom>
          <a:noFill/>
          <a:ln>
            <a:noFill/>
          </a:ln>
          <a:effectLst>
            <a:outerShdw blurRad="28575" dist="9525" dir="5400000" algn="bl" rotWithShape="0">
              <a:schemeClr val="dk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1pPr>
            <a:lvl2pPr lvl="1">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2pPr>
            <a:lvl3pPr lvl="2">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3pPr>
            <a:lvl4pPr lvl="3">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4pPr>
            <a:lvl5pPr lvl="4">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5pPr>
            <a:lvl6pPr lvl="5">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6pPr>
            <a:lvl7pPr lvl="6">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7pPr>
            <a:lvl8pPr lvl="7">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8pPr>
            <a:lvl9pPr lvl="8">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9pPr>
          </a:lstStyle>
          <a:p>
            <a:endParaRPr/>
          </a:p>
        </p:txBody>
      </p:sp>
      <p:sp>
        <p:nvSpPr>
          <p:cNvPr id="7" name="Google Shape;7;p1"/>
          <p:cNvSpPr txBox="1">
            <a:spLocks noGrp="1"/>
          </p:cNvSpPr>
          <p:nvPr>
            <p:ph type="body" idx="1"/>
          </p:nvPr>
        </p:nvSpPr>
        <p:spPr>
          <a:xfrm>
            <a:off x="1470125" y="1553800"/>
            <a:ext cx="6915300" cy="30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543950" y="4612325"/>
            <a:ext cx="485400" cy="5310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Encode Sans Semi Condensed SemiBold"/>
                <a:ea typeface="Encode Sans Semi Condensed SemiBold"/>
                <a:cs typeface="Encode Sans Semi Condensed SemiBold"/>
                <a:sym typeface="Encode Sans Semi Condensed SemiBold"/>
              </a:defRPr>
            </a:lvl1pPr>
            <a:lvl2pPr lvl="1" algn="r">
              <a:buNone/>
              <a:defRPr sz="1300">
                <a:solidFill>
                  <a:schemeClr val="lt1"/>
                </a:solidFill>
                <a:latin typeface="Encode Sans Semi Condensed SemiBold"/>
                <a:ea typeface="Encode Sans Semi Condensed SemiBold"/>
                <a:cs typeface="Encode Sans Semi Condensed SemiBold"/>
                <a:sym typeface="Encode Sans Semi Condensed SemiBold"/>
              </a:defRPr>
            </a:lvl2pPr>
            <a:lvl3pPr lvl="2" algn="r">
              <a:buNone/>
              <a:defRPr sz="1300">
                <a:solidFill>
                  <a:schemeClr val="lt1"/>
                </a:solidFill>
                <a:latin typeface="Encode Sans Semi Condensed SemiBold"/>
                <a:ea typeface="Encode Sans Semi Condensed SemiBold"/>
                <a:cs typeface="Encode Sans Semi Condensed SemiBold"/>
                <a:sym typeface="Encode Sans Semi Condensed SemiBold"/>
              </a:defRPr>
            </a:lvl3pPr>
            <a:lvl4pPr lvl="3" algn="r">
              <a:buNone/>
              <a:defRPr sz="1300">
                <a:solidFill>
                  <a:schemeClr val="lt1"/>
                </a:solidFill>
                <a:latin typeface="Encode Sans Semi Condensed SemiBold"/>
                <a:ea typeface="Encode Sans Semi Condensed SemiBold"/>
                <a:cs typeface="Encode Sans Semi Condensed SemiBold"/>
                <a:sym typeface="Encode Sans Semi Condensed SemiBold"/>
              </a:defRPr>
            </a:lvl4pPr>
            <a:lvl5pPr lvl="4" algn="r">
              <a:buNone/>
              <a:defRPr sz="1300">
                <a:solidFill>
                  <a:schemeClr val="lt1"/>
                </a:solidFill>
                <a:latin typeface="Encode Sans Semi Condensed SemiBold"/>
                <a:ea typeface="Encode Sans Semi Condensed SemiBold"/>
                <a:cs typeface="Encode Sans Semi Condensed SemiBold"/>
                <a:sym typeface="Encode Sans Semi Condensed SemiBold"/>
              </a:defRPr>
            </a:lvl5pPr>
            <a:lvl6pPr lvl="5" algn="r">
              <a:buNone/>
              <a:defRPr sz="1300">
                <a:solidFill>
                  <a:schemeClr val="lt1"/>
                </a:solidFill>
                <a:latin typeface="Encode Sans Semi Condensed SemiBold"/>
                <a:ea typeface="Encode Sans Semi Condensed SemiBold"/>
                <a:cs typeface="Encode Sans Semi Condensed SemiBold"/>
                <a:sym typeface="Encode Sans Semi Condensed SemiBold"/>
              </a:defRPr>
            </a:lvl6pPr>
            <a:lvl7pPr lvl="6" algn="r">
              <a:buNone/>
              <a:defRPr sz="1300">
                <a:solidFill>
                  <a:schemeClr val="lt1"/>
                </a:solidFill>
                <a:latin typeface="Encode Sans Semi Condensed SemiBold"/>
                <a:ea typeface="Encode Sans Semi Condensed SemiBold"/>
                <a:cs typeface="Encode Sans Semi Condensed SemiBold"/>
                <a:sym typeface="Encode Sans Semi Condensed SemiBold"/>
              </a:defRPr>
            </a:lvl7pPr>
            <a:lvl8pPr lvl="7" algn="r">
              <a:buNone/>
              <a:defRPr sz="1300">
                <a:solidFill>
                  <a:schemeClr val="lt1"/>
                </a:solidFill>
                <a:latin typeface="Encode Sans Semi Condensed SemiBold"/>
                <a:ea typeface="Encode Sans Semi Condensed SemiBold"/>
                <a:cs typeface="Encode Sans Semi Condensed SemiBold"/>
                <a:sym typeface="Encode Sans Semi Condensed SemiBold"/>
              </a:defRPr>
            </a:lvl8pPr>
            <a:lvl9pPr lvl="8" algn="r">
              <a:buNone/>
              <a:defRPr sz="1300">
                <a:solidFill>
                  <a:schemeClr val="lt1"/>
                </a:solidFill>
                <a:latin typeface="Encode Sans Semi Condensed SemiBold"/>
                <a:ea typeface="Encode Sans Semi Condensed SemiBold"/>
                <a:cs typeface="Encode Sans Semi Condensed SemiBold"/>
                <a:sym typeface="Encode Sans Semi Condensed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gif"/><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1"/>
          <p:cNvSpPr txBox="1">
            <a:spLocks noGrp="1"/>
          </p:cNvSpPr>
          <p:nvPr>
            <p:ph type="ctrTitle"/>
          </p:nvPr>
        </p:nvSpPr>
        <p:spPr>
          <a:xfrm>
            <a:off x="1101000" y="1738825"/>
            <a:ext cx="6942000" cy="166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latin typeface="Encode Sans Semi Condensed Light" panose="020B0604020202020204" charset="0"/>
              </a:rPr>
              <a:t>Would I Skip It?</a:t>
            </a:r>
            <a:br>
              <a:rPr lang="en-US" sz="1800" dirty="0">
                <a:latin typeface="Encode Sans Semi Condensed Light" panose="020B0604020202020204" charset="0"/>
              </a:rPr>
            </a:br>
            <a:br>
              <a:rPr lang="en-US" sz="1800" dirty="0">
                <a:latin typeface="Encode Sans Semi Condensed Light" panose="020B0604020202020204" charset="0"/>
              </a:rPr>
            </a:br>
            <a:r>
              <a:rPr lang="en-US" sz="1800" dirty="0">
                <a:latin typeface="Encode Sans Semi Condensed Light" panose="020B0604020202020204" charset="0"/>
              </a:rPr>
              <a:t>Predicting Song Skips Based on Lyric Content</a:t>
            </a:r>
            <a:endParaRPr sz="1800" dirty="0">
              <a:latin typeface="Encode Sans Semi Condensed 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193"/>
        <p:cNvGrpSpPr/>
        <p:nvPr/>
      </p:nvGrpSpPr>
      <p:grpSpPr>
        <a:xfrm>
          <a:off x="0" y="0"/>
          <a:ext cx="0" cy="0"/>
          <a:chOff x="0" y="0"/>
          <a:chExt cx="0" cy="0"/>
        </a:xfrm>
      </p:grpSpPr>
      <p:sp>
        <p:nvSpPr>
          <p:cNvPr id="195" name="Google Shape;195;p18"/>
          <p:cNvSpPr txBox="1">
            <a:spLocks noGrp="1"/>
          </p:cNvSpPr>
          <p:nvPr>
            <p:ph type="title"/>
          </p:nvPr>
        </p:nvSpPr>
        <p:spPr>
          <a:xfrm>
            <a:off x="290945" y="277650"/>
            <a:ext cx="7298575"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Modeling</a:t>
            </a:r>
            <a:endParaRPr dirty="0"/>
          </a:p>
        </p:txBody>
      </p:sp>
      <p:sp>
        <p:nvSpPr>
          <p:cNvPr id="7" name="TextBox 6">
            <a:extLst>
              <a:ext uri="{FF2B5EF4-FFF2-40B4-BE49-F238E27FC236}">
                <a16:creationId xmlns:a16="http://schemas.microsoft.com/office/drawing/2014/main" id="{8B475AF9-8000-4E58-8C90-DCB14CC1235E}"/>
              </a:ext>
            </a:extLst>
          </p:cNvPr>
          <p:cNvSpPr txBox="1"/>
          <p:nvPr/>
        </p:nvSpPr>
        <p:spPr>
          <a:xfrm>
            <a:off x="997527" y="1986742"/>
            <a:ext cx="1920240" cy="738664"/>
          </a:xfrm>
          <a:prstGeom prst="rect">
            <a:avLst/>
          </a:prstGeom>
          <a:noFill/>
        </p:spPr>
        <p:txBody>
          <a:bodyPr wrap="square" rtlCol="0">
            <a:spAutoFit/>
          </a:bodyPr>
          <a:lstStyle/>
          <a:p>
            <a:r>
              <a:rPr lang="en-US" b="1" dirty="0">
                <a:solidFill>
                  <a:schemeClr val="bg1"/>
                </a:solidFill>
                <a:latin typeface="Encode Sans Semi Condensed" panose="020B0604020202020204" charset="0"/>
              </a:rPr>
              <a:t>Transformer</a:t>
            </a:r>
          </a:p>
          <a:p>
            <a:pPr marL="285750" indent="-285750">
              <a:buClr>
                <a:schemeClr val="accent2"/>
              </a:buClr>
              <a:buFont typeface="Courier New" panose="02070309020205020404" pitchFamily="49" charset="0"/>
              <a:buChar char="o"/>
            </a:pPr>
            <a:r>
              <a:rPr lang="en-US" dirty="0">
                <a:solidFill>
                  <a:schemeClr val="bg1"/>
                </a:solidFill>
                <a:latin typeface="Encode Sans Semi Condensed" panose="020B0604020202020204" charset="0"/>
              </a:rPr>
              <a:t>Count Vectorizer</a:t>
            </a:r>
          </a:p>
          <a:p>
            <a:pPr marL="285750" indent="-285750">
              <a:buClr>
                <a:schemeClr val="accent2"/>
              </a:buClr>
              <a:buFont typeface="Courier New" panose="02070309020205020404" pitchFamily="49" charset="0"/>
              <a:buChar char="o"/>
            </a:pPr>
            <a:r>
              <a:rPr lang="en-US" dirty="0">
                <a:solidFill>
                  <a:schemeClr val="bg1"/>
                </a:solidFill>
                <a:latin typeface="Encode Sans Semi Condensed" panose="020B0604020202020204" charset="0"/>
              </a:rPr>
              <a:t>TFIDF Vectorizer</a:t>
            </a:r>
          </a:p>
        </p:txBody>
      </p:sp>
      <p:sp>
        <p:nvSpPr>
          <p:cNvPr id="8" name="TextBox 7">
            <a:extLst>
              <a:ext uri="{FF2B5EF4-FFF2-40B4-BE49-F238E27FC236}">
                <a16:creationId xmlns:a16="http://schemas.microsoft.com/office/drawing/2014/main" id="{939F673C-C0E3-43B9-ACFD-30AD75483563}"/>
              </a:ext>
            </a:extLst>
          </p:cNvPr>
          <p:cNvSpPr txBox="1"/>
          <p:nvPr/>
        </p:nvSpPr>
        <p:spPr>
          <a:xfrm>
            <a:off x="997527" y="3100647"/>
            <a:ext cx="2651760" cy="1384995"/>
          </a:xfrm>
          <a:prstGeom prst="rect">
            <a:avLst/>
          </a:prstGeom>
          <a:noFill/>
        </p:spPr>
        <p:txBody>
          <a:bodyPr wrap="square" rtlCol="0">
            <a:spAutoFit/>
          </a:bodyPr>
          <a:lstStyle/>
          <a:p>
            <a:r>
              <a:rPr lang="en-US" b="1" dirty="0">
                <a:solidFill>
                  <a:schemeClr val="bg1"/>
                </a:solidFill>
                <a:latin typeface="Encode Sans Semi Condensed Light" panose="020B0604020202020204" charset="0"/>
              </a:rPr>
              <a:t>Estimator</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Multinomial NB</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Bernoulli NB</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Logistic Regression</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Random Forest Classifier</a:t>
            </a:r>
          </a:p>
          <a:p>
            <a:pPr marL="285750" indent="-285750">
              <a:buClr>
                <a:schemeClr val="accent3"/>
              </a:buClr>
              <a:buFont typeface="Courier New" panose="02070309020205020404" pitchFamily="49" charset="0"/>
              <a:buChar char="o"/>
            </a:pPr>
            <a:r>
              <a:rPr lang="en-US" dirty="0">
                <a:solidFill>
                  <a:schemeClr val="bg1"/>
                </a:solidFill>
                <a:latin typeface="Encode Sans Semi Condensed Light" panose="020B0604020202020204" charset="0"/>
              </a:rPr>
              <a:t>AdaBoost Classifier</a:t>
            </a:r>
          </a:p>
        </p:txBody>
      </p:sp>
      <p:pic>
        <p:nvPicPr>
          <p:cNvPr id="11" name="Picture 10" descr="Chart, treemap chart&#10;&#10;Description automatically generated">
            <a:extLst>
              <a:ext uri="{FF2B5EF4-FFF2-40B4-BE49-F238E27FC236}">
                <a16:creationId xmlns:a16="http://schemas.microsoft.com/office/drawing/2014/main" id="{34833536-7635-40FC-BB1B-CC87CD79A6AD}"/>
              </a:ext>
            </a:extLst>
          </p:cNvPr>
          <p:cNvPicPr>
            <a:picLocks noChangeAspect="1"/>
          </p:cNvPicPr>
          <p:nvPr/>
        </p:nvPicPr>
        <p:blipFill rotWithShape="1">
          <a:blip r:embed="rId3"/>
          <a:srcRect l="-2527" t="-13527" r="-15996" b="-6458"/>
          <a:stretch/>
        </p:blipFill>
        <p:spPr>
          <a:xfrm>
            <a:off x="4663440" y="1637607"/>
            <a:ext cx="2926080" cy="2926080"/>
          </a:xfrm>
          <a:prstGeom prst="rect">
            <a:avLst/>
          </a:prstGeom>
          <a:solidFill>
            <a:schemeClr val="bg1"/>
          </a:solidFill>
          <a:effectLst>
            <a:softEdge rad="762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tileRect/>
        </a:gradFill>
        <a:effectLst/>
      </p:bgPr>
    </p:bg>
    <p:spTree>
      <p:nvGrpSpPr>
        <p:cNvPr id="1" name="Shape 250"/>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B37CC9AF-30C1-47E3-9658-31F269D48FAE}"/>
              </a:ext>
            </a:extLst>
          </p:cNvPr>
          <p:cNvPicPr>
            <a:picLocks noChangeAspect="1"/>
          </p:cNvPicPr>
          <p:nvPr/>
        </p:nvPicPr>
        <p:blipFill rotWithShape="1">
          <a:blip r:embed="rId3"/>
          <a:srcRect l="-79" t="-1653" r="-4129" b="-2401"/>
          <a:stretch/>
        </p:blipFill>
        <p:spPr>
          <a:xfrm>
            <a:off x="45720" y="324664"/>
            <a:ext cx="9052560" cy="4663440"/>
          </a:xfrm>
          <a:prstGeom prst="rect">
            <a:avLst/>
          </a:prstGeom>
          <a:solidFill>
            <a:schemeClr val="lt1"/>
          </a:solidFill>
          <a:effectLst>
            <a:softEdge rad="762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39325A9B-82C7-441E-A170-FDD1A65BA3D0}"/>
              </a:ext>
            </a:extLst>
          </p:cNvPr>
          <p:cNvPicPr>
            <a:picLocks noChangeAspect="1"/>
          </p:cNvPicPr>
          <p:nvPr/>
        </p:nvPicPr>
        <p:blipFill rotWithShape="1">
          <a:blip r:embed="rId3"/>
          <a:srcRect l="6688" t="3556" r="5508" b="5778"/>
          <a:stretch/>
        </p:blipFill>
        <p:spPr>
          <a:xfrm>
            <a:off x="958542" y="0"/>
            <a:ext cx="7406640" cy="5098539"/>
          </a:xfrm>
          <a:prstGeom prst="rect">
            <a:avLst/>
          </a:prstGeom>
          <a:solidFill>
            <a:schemeClr val="bg1"/>
          </a:solidFill>
          <a:effectLst>
            <a:softEdge rad="76200"/>
          </a:effectLst>
        </p:spPr>
      </p:pic>
    </p:spTree>
    <p:extLst>
      <p:ext uri="{BB962C8B-B14F-4D97-AF65-F5344CB8AC3E}">
        <p14:creationId xmlns:p14="http://schemas.microsoft.com/office/powerpoint/2010/main" val="2756112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Other Models</a:t>
            </a:r>
            <a:endParaRPr dirty="0"/>
          </a:p>
        </p:txBody>
      </p:sp>
      <p:grpSp>
        <p:nvGrpSpPr>
          <p:cNvPr id="286" name="Google Shape;286;p27"/>
          <p:cNvGrpSpPr/>
          <p:nvPr/>
        </p:nvGrpSpPr>
        <p:grpSpPr>
          <a:xfrm>
            <a:off x="1011325" y="2535225"/>
            <a:ext cx="1834900" cy="1582600"/>
            <a:chOff x="1083025" y="2306625"/>
            <a:chExt cx="1834900" cy="1582600"/>
          </a:xfrm>
        </p:grpSpPr>
        <p:sp>
          <p:nvSpPr>
            <p:cNvPr id="288" name="Google Shape;288;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100" b="1" dirty="0">
                  <a:solidFill>
                    <a:schemeClr val="accent5"/>
                  </a:solidFill>
                  <a:latin typeface="Encode Sans Semi Condensed"/>
                  <a:ea typeface="Encode Sans Semi Condensed"/>
                  <a:cs typeface="Encode Sans Semi Condensed"/>
                  <a:sym typeface="Encode Sans Semi Condensed"/>
                </a:rPr>
                <a:t>Modeling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89" name="Google Shape;289;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solidFill>
                    <a:schemeClr val="accent5"/>
                  </a:solidFill>
                  <a:latin typeface="Encode Sans Semi Condensed"/>
                  <a:ea typeface="Encode Sans Semi Condensed"/>
                  <a:cs typeface="Encode Sans Semi Condensed"/>
                  <a:sym typeface="Encode Sans Semi Condensed"/>
                </a:rPr>
                <a:t>Best Model &gt; AdaBoost with Decision Tree base and CountVectorizer bigrams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1" name="Google Shape;291;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7"/>
          <p:cNvGrpSpPr/>
          <p:nvPr/>
        </p:nvGrpSpPr>
        <p:grpSpPr>
          <a:xfrm>
            <a:off x="2720274" y="2535225"/>
            <a:ext cx="1834900" cy="1582600"/>
            <a:chOff x="1083025" y="2306625"/>
            <a:chExt cx="1834900" cy="1582600"/>
          </a:xfrm>
        </p:grpSpPr>
        <p:sp>
          <p:nvSpPr>
            <p:cNvPr id="295" name="Google Shape;295;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tx2"/>
                  </a:solidFill>
                  <a:latin typeface="Encode Sans Semi Condensed"/>
                  <a:ea typeface="Encode Sans Semi Condensed"/>
                  <a:cs typeface="Encode Sans Semi Condensed"/>
                  <a:sym typeface="Encode Sans Semi Condensed"/>
                </a:rPr>
                <a:t>Word Lemmatization</a:t>
              </a:r>
              <a:endParaRPr sz="1100" b="1" dirty="0">
                <a:solidFill>
                  <a:schemeClr val="tx2"/>
                </a:solidFill>
                <a:latin typeface="Encode Sans Semi Condensed"/>
                <a:ea typeface="Encode Sans Semi Condensed"/>
                <a:cs typeface="Encode Sans Semi Condensed"/>
                <a:sym typeface="Encode Sans Semi Condensed"/>
              </a:endParaRPr>
            </a:p>
          </p:txBody>
        </p:sp>
        <p:sp>
          <p:nvSpPr>
            <p:cNvPr id="296" name="Google Shape;296;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tx2"/>
                  </a:solidFill>
                  <a:latin typeface="Encode Sans Semi Condensed"/>
                  <a:ea typeface="Encode Sans Semi Condensed"/>
                  <a:cs typeface="Encode Sans Semi Condensed"/>
                  <a:sym typeface="Encode Sans Semi Condensed"/>
                </a:rPr>
                <a:t>Scored slightly lower than non-lemmatized counterparts</a:t>
              </a:r>
              <a:endParaRPr sz="1000" dirty="0">
                <a:solidFill>
                  <a:schemeClr val="tx2"/>
                </a:solidFill>
                <a:latin typeface="Encode Sans Semi Condensed"/>
                <a:ea typeface="Encode Sans Semi Condensed"/>
                <a:cs typeface="Encode Sans Semi Condensed"/>
                <a:sym typeface="Encode Sans Semi Condensed"/>
              </a:endParaRPr>
            </a:p>
          </p:txBody>
        </p:sp>
        <p:sp>
          <p:nvSpPr>
            <p:cNvPr id="298" name="Google Shape;298;p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27"/>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7"/>
          <p:cNvGrpSpPr/>
          <p:nvPr/>
        </p:nvGrpSpPr>
        <p:grpSpPr>
          <a:xfrm>
            <a:off x="4432119" y="2534514"/>
            <a:ext cx="1834900" cy="297224"/>
            <a:chOff x="1083025" y="2306625"/>
            <a:chExt cx="1834900" cy="297224"/>
          </a:xfrm>
        </p:grpSpPr>
        <p:sp>
          <p:nvSpPr>
            <p:cNvPr id="305" name="Google Shape;305;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27"/>
          <p:cNvGrpSpPr/>
          <p:nvPr/>
        </p:nvGrpSpPr>
        <p:grpSpPr>
          <a:xfrm>
            <a:off x="6145383" y="2534503"/>
            <a:ext cx="1834900" cy="297224"/>
            <a:chOff x="1083025" y="2306625"/>
            <a:chExt cx="1834900" cy="297224"/>
          </a:xfrm>
        </p:grpSpPr>
        <p:sp>
          <p:nvSpPr>
            <p:cNvPr id="312" name="Google Shape;312;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3" name="Google Shape;313;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Other Models</a:t>
            </a:r>
            <a:endParaRPr dirty="0"/>
          </a:p>
        </p:txBody>
      </p:sp>
      <p:grpSp>
        <p:nvGrpSpPr>
          <p:cNvPr id="286" name="Google Shape;286;p27"/>
          <p:cNvGrpSpPr/>
          <p:nvPr/>
        </p:nvGrpSpPr>
        <p:grpSpPr>
          <a:xfrm>
            <a:off x="1011325" y="2535225"/>
            <a:ext cx="1834900" cy="1582600"/>
            <a:chOff x="1083025" y="2306625"/>
            <a:chExt cx="1834900" cy="1582600"/>
          </a:xfrm>
        </p:grpSpPr>
        <p:sp>
          <p:nvSpPr>
            <p:cNvPr id="288" name="Google Shape;288;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100" b="1" dirty="0">
                  <a:solidFill>
                    <a:schemeClr val="accent5"/>
                  </a:solidFill>
                  <a:latin typeface="Encode Sans Semi Condensed"/>
                  <a:ea typeface="Encode Sans Semi Condensed"/>
                  <a:cs typeface="Encode Sans Semi Condensed"/>
                  <a:sym typeface="Encode Sans Semi Condensed"/>
                </a:rPr>
                <a:t>Modeling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89" name="Google Shape;289;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solidFill>
                    <a:schemeClr val="accent5"/>
                  </a:solidFill>
                  <a:latin typeface="Encode Sans Semi Condensed"/>
                  <a:ea typeface="Encode Sans Semi Condensed"/>
                  <a:cs typeface="Encode Sans Semi Condensed"/>
                  <a:sym typeface="Encode Sans Semi Condensed"/>
                </a:rPr>
                <a:t>Best Model &gt; AdaBoost with Decision Tree base and CountVectorizer bigrams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1" name="Google Shape;291;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7"/>
          <p:cNvGrpSpPr/>
          <p:nvPr/>
        </p:nvGrpSpPr>
        <p:grpSpPr>
          <a:xfrm>
            <a:off x="2720274" y="2535225"/>
            <a:ext cx="1834900" cy="1582600"/>
            <a:chOff x="1083025" y="2306625"/>
            <a:chExt cx="1834900" cy="1582600"/>
          </a:xfrm>
        </p:grpSpPr>
        <p:sp>
          <p:nvSpPr>
            <p:cNvPr id="295" name="Google Shape;295;p27"/>
            <p:cNvSpPr txBox="1"/>
            <p:nvPr/>
          </p:nvSpPr>
          <p:spPr>
            <a:xfrm>
              <a:off x="1083025" y="2695025"/>
              <a:ext cx="18348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accent5"/>
                  </a:solidFill>
                  <a:latin typeface="Encode Sans Semi Condensed"/>
                  <a:ea typeface="Encode Sans Semi Condensed"/>
                  <a:cs typeface="Encode Sans Semi Condensed"/>
                  <a:sym typeface="Encode Sans Semi Condensed"/>
                </a:rPr>
                <a:t>Word Lemmatization</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96" name="Google Shape;296;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accent5"/>
                  </a:solidFill>
                  <a:latin typeface="Encode Sans Semi Condensed"/>
                  <a:ea typeface="Encode Sans Semi Condensed"/>
                  <a:cs typeface="Encode Sans Semi Condensed"/>
                  <a:sym typeface="Encode Sans Semi Condensed"/>
                </a:rPr>
                <a:t>Scored slightly lower than non-lemmatized counterparts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8" name="Google Shape;298;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7"/>
          <p:cNvGrpSpPr/>
          <p:nvPr/>
        </p:nvGrpSpPr>
        <p:grpSpPr>
          <a:xfrm>
            <a:off x="4432119" y="2534514"/>
            <a:ext cx="1834900" cy="1582600"/>
            <a:chOff x="1083025" y="2306625"/>
            <a:chExt cx="1834900" cy="1582600"/>
          </a:xfrm>
        </p:grpSpPr>
        <p:sp>
          <p:nvSpPr>
            <p:cNvPr id="302" name="Google Shape;302;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tx2"/>
                  </a:solidFill>
                  <a:latin typeface="Encode Sans Semi Condensed"/>
                  <a:ea typeface="Encode Sans Semi Condensed"/>
                  <a:cs typeface="Encode Sans Semi Condensed"/>
                  <a:sym typeface="Encode Sans Semi Condensed"/>
                </a:rPr>
                <a:t>Re-Sampling</a:t>
              </a:r>
              <a:endParaRPr sz="1100" b="1" dirty="0">
                <a:solidFill>
                  <a:schemeClr val="tx2"/>
                </a:solidFill>
                <a:latin typeface="Encode Sans Semi Condensed"/>
                <a:ea typeface="Encode Sans Semi Condensed"/>
                <a:cs typeface="Encode Sans Semi Condensed"/>
                <a:sym typeface="Encode Sans Semi Condensed"/>
              </a:endParaRPr>
            </a:p>
          </p:txBody>
        </p:sp>
        <p:sp>
          <p:nvSpPr>
            <p:cNvPr id="303" name="Google Shape;303;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 sz="1000" dirty="0">
                  <a:solidFill>
                    <a:schemeClr val="tx2"/>
                  </a:solidFill>
                  <a:latin typeface="Encode Sans Semi Condensed"/>
                  <a:ea typeface="Encode Sans Semi Condensed"/>
                  <a:cs typeface="Encode Sans Semi Condensed"/>
                  <a:sym typeface="Encode Sans Semi Condensed"/>
                </a:rPr>
                <a:t>Random Over Sampling</a:t>
              </a:r>
            </a:p>
            <a:p>
              <a:pPr marL="0" lvl="0" indent="0" algn="l" rtl="0">
                <a:spcBef>
                  <a:spcPts val="0"/>
                </a:spcBef>
                <a:spcAft>
                  <a:spcPts val="600"/>
                </a:spcAft>
                <a:buNone/>
              </a:pPr>
              <a:r>
                <a:rPr lang="en" sz="1000" dirty="0">
                  <a:solidFill>
                    <a:schemeClr val="tx2"/>
                  </a:solidFill>
                  <a:latin typeface="Encode Sans Semi Condensed"/>
                  <a:ea typeface="Encode Sans Semi Condensed"/>
                  <a:cs typeface="Encode Sans Semi Condensed"/>
                  <a:sym typeface="Encode Sans Semi Condensed"/>
                </a:rPr>
                <a:t>SMOTE</a:t>
              </a:r>
            </a:p>
            <a:p>
              <a:pPr marL="0" lvl="0" indent="0" algn="l" rtl="0">
                <a:spcBef>
                  <a:spcPts val="0"/>
                </a:spcBef>
                <a:spcAft>
                  <a:spcPts val="600"/>
                </a:spcAft>
                <a:buNone/>
              </a:pPr>
              <a:r>
                <a:rPr lang="en" sz="1000" dirty="0">
                  <a:solidFill>
                    <a:schemeClr val="tx2"/>
                  </a:solidFill>
                  <a:latin typeface="Encode Sans Semi Condensed"/>
                  <a:ea typeface="Encode Sans Semi Condensed"/>
                  <a:cs typeface="Encode Sans Semi Condensed"/>
                  <a:sym typeface="Encode Sans Semi Condensed"/>
                </a:rPr>
                <a:t>Near Miss</a:t>
              </a:r>
              <a:endParaRPr sz="1000" dirty="0">
                <a:solidFill>
                  <a:schemeClr val="tx2"/>
                </a:solidFill>
                <a:latin typeface="Encode Sans Semi Condensed"/>
                <a:ea typeface="Encode Sans Semi Condensed"/>
                <a:cs typeface="Encode Sans Semi Condensed"/>
                <a:sym typeface="Encode Sans Semi Condensed"/>
              </a:endParaRPr>
            </a:p>
          </p:txBody>
        </p:sp>
        <p:sp>
          <p:nvSpPr>
            <p:cNvPr id="305" name="Google Shape;305;p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27"/>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27"/>
          <p:cNvGrpSpPr/>
          <p:nvPr/>
        </p:nvGrpSpPr>
        <p:grpSpPr>
          <a:xfrm>
            <a:off x="6145383" y="2534503"/>
            <a:ext cx="1834900" cy="297224"/>
            <a:chOff x="1083025" y="2306625"/>
            <a:chExt cx="1834900" cy="297224"/>
          </a:xfrm>
        </p:grpSpPr>
        <p:sp>
          <p:nvSpPr>
            <p:cNvPr id="312" name="Google Shape;312;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3" name="Google Shape;313;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483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Other Models</a:t>
            </a:r>
            <a:endParaRPr dirty="0"/>
          </a:p>
        </p:txBody>
      </p:sp>
      <p:grpSp>
        <p:nvGrpSpPr>
          <p:cNvPr id="286" name="Google Shape;286;p27"/>
          <p:cNvGrpSpPr/>
          <p:nvPr/>
        </p:nvGrpSpPr>
        <p:grpSpPr>
          <a:xfrm>
            <a:off x="1011325" y="2535225"/>
            <a:ext cx="1834900" cy="1582600"/>
            <a:chOff x="1083025" y="2306625"/>
            <a:chExt cx="1834900" cy="1582600"/>
          </a:xfrm>
        </p:grpSpPr>
        <p:sp>
          <p:nvSpPr>
            <p:cNvPr id="288" name="Google Shape;288;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100" b="1" dirty="0">
                  <a:solidFill>
                    <a:schemeClr val="accent5"/>
                  </a:solidFill>
                  <a:latin typeface="Encode Sans Semi Condensed"/>
                  <a:ea typeface="Encode Sans Semi Condensed"/>
                  <a:cs typeface="Encode Sans Semi Condensed"/>
                  <a:sym typeface="Encode Sans Semi Condensed"/>
                </a:rPr>
                <a:t>Modeling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89" name="Google Shape;289;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solidFill>
                    <a:schemeClr val="accent5"/>
                  </a:solidFill>
                  <a:latin typeface="Encode Sans Semi Condensed"/>
                  <a:ea typeface="Encode Sans Semi Condensed"/>
                  <a:cs typeface="Encode Sans Semi Condensed"/>
                  <a:sym typeface="Encode Sans Semi Condensed"/>
                </a:rPr>
                <a:t>Best Model &gt; AdaBoost with Decision Tree base and CountVectorizer bigrams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1" name="Google Shape;291;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7"/>
          <p:cNvGrpSpPr/>
          <p:nvPr/>
        </p:nvGrpSpPr>
        <p:grpSpPr>
          <a:xfrm>
            <a:off x="2720274" y="2535225"/>
            <a:ext cx="1834900" cy="1582600"/>
            <a:chOff x="1083025" y="2306625"/>
            <a:chExt cx="1834900" cy="1582600"/>
          </a:xfrm>
        </p:grpSpPr>
        <p:sp>
          <p:nvSpPr>
            <p:cNvPr id="295" name="Google Shape;295;p27"/>
            <p:cNvSpPr txBox="1"/>
            <p:nvPr/>
          </p:nvSpPr>
          <p:spPr>
            <a:xfrm>
              <a:off x="1083025" y="2695025"/>
              <a:ext cx="18348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accent5"/>
                  </a:solidFill>
                  <a:latin typeface="Encode Sans Semi Condensed"/>
                  <a:ea typeface="Encode Sans Semi Condensed"/>
                  <a:cs typeface="Encode Sans Semi Condensed"/>
                  <a:sym typeface="Encode Sans Semi Condensed"/>
                </a:rPr>
                <a:t>Word Lemmatization</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296" name="Google Shape;296;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accent5"/>
                  </a:solidFill>
                  <a:latin typeface="Encode Sans Semi Condensed"/>
                  <a:ea typeface="Encode Sans Semi Condensed"/>
                  <a:cs typeface="Encode Sans Semi Condensed"/>
                  <a:sym typeface="Encode Sans Semi Condensed"/>
                </a:rPr>
                <a:t>Scored slightly lower than non-lemmatized counterparts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298" name="Google Shape;298;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7"/>
          <p:cNvGrpSpPr/>
          <p:nvPr/>
        </p:nvGrpSpPr>
        <p:grpSpPr>
          <a:xfrm>
            <a:off x="4432119" y="2534514"/>
            <a:ext cx="1834900" cy="1582600"/>
            <a:chOff x="1083025" y="2306625"/>
            <a:chExt cx="1834900" cy="1582600"/>
          </a:xfrm>
        </p:grpSpPr>
        <p:sp>
          <p:nvSpPr>
            <p:cNvPr id="302" name="Google Shape;302;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accent5"/>
                  </a:solidFill>
                  <a:latin typeface="Encode Sans Semi Condensed"/>
                  <a:ea typeface="Encode Sans Semi Condensed"/>
                  <a:cs typeface="Encode Sans Semi Condensed"/>
                  <a:sym typeface="Encode Sans Semi Condensed"/>
                </a:rPr>
                <a:t>Re-Sampling</a:t>
              </a:r>
              <a:endParaRPr sz="1100" b="1" dirty="0">
                <a:solidFill>
                  <a:schemeClr val="accent5"/>
                </a:solidFill>
                <a:latin typeface="Encode Sans Semi Condensed"/>
                <a:ea typeface="Encode Sans Semi Condensed"/>
                <a:cs typeface="Encode Sans Semi Condensed"/>
                <a:sym typeface="Encode Sans Semi Condensed"/>
              </a:endParaRPr>
            </a:p>
          </p:txBody>
        </p:sp>
        <p:sp>
          <p:nvSpPr>
            <p:cNvPr id="303" name="Google Shape;303;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 sz="1000" dirty="0">
                  <a:solidFill>
                    <a:schemeClr val="accent5"/>
                  </a:solidFill>
                  <a:latin typeface="Encode Sans Semi Condensed"/>
                  <a:ea typeface="Encode Sans Semi Condensed"/>
                  <a:cs typeface="Encode Sans Semi Condensed"/>
                  <a:sym typeface="Encode Sans Semi Condensed"/>
                </a:rPr>
                <a:t>Random Over Sampling</a:t>
              </a:r>
            </a:p>
            <a:p>
              <a:pPr marL="0" lvl="0" indent="0" algn="l" rtl="0">
                <a:spcBef>
                  <a:spcPts val="0"/>
                </a:spcBef>
                <a:spcAft>
                  <a:spcPts val="600"/>
                </a:spcAft>
                <a:buNone/>
              </a:pPr>
              <a:r>
                <a:rPr lang="en" sz="1000" dirty="0">
                  <a:solidFill>
                    <a:schemeClr val="accent5"/>
                  </a:solidFill>
                  <a:latin typeface="Encode Sans Semi Condensed"/>
                  <a:ea typeface="Encode Sans Semi Condensed"/>
                  <a:cs typeface="Encode Sans Semi Condensed"/>
                  <a:sym typeface="Encode Sans Semi Condensed"/>
                </a:rPr>
                <a:t>SMOTE</a:t>
              </a:r>
            </a:p>
            <a:p>
              <a:pPr marL="0" lvl="0" indent="0" algn="l" rtl="0">
                <a:spcBef>
                  <a:spcPts val="0"/>
                </a:spcBef>
                <a:spcAft>
                  <a:spcPts val="600"/>
                </a:spcAft>
                <a:buNone/>
              </a:pPr>
              <a:r>
                <a:rPr lang="en" sz="1000" dirty="0">
                  <a:solidFill>
                    <a:schemeClr val="accent5"/>
                  </a:solidFill>
                  <a:latin typeface="Encode Sans Semi Condensed"/>
                  <a:ea typeface="Encode Sans Semi Condensed"/>
                  <a:cs typeface="Encode Sans Semi Condensed"/>
                  <a:sym typeface="Encode Sans Semi Condensed"/>
                </a:rPr>
                <a:t>Near Miss</a:t>
              </a:r>
              <a:endParaRPr sz="1000" dirty="0">
                <a:solidFill>
                  <a:schemeClr val="accent5"/>
                </a:solidFill>
                <a:latin typeface="Encode Sans Semi Condensed"/>
                <a:ea typeface="Encode Sans Semi Condensed"/>
                <a:cs typeface="Encode Sans Semi Condensed"/>
                <a:sym typeface="Encode Sans Semi Condensed"/>
              </a:endParaRPr>
            </a:p>
          </p:txBody>
        </p:sp>
        <p:sp>
          <p:nvSpPr>
            <p:cNvPr id="305" name="Google Shape;305;p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27"/>
            <p:cNvSpPr/>
            <p:nvPr/>
          </p:nvSpPr>
          <p:spPr>
            <a:xfrm>
              <a:off x="1083125" y="2460449"/>
              <a:ext cx="1834800" cy="143400"/>
            </a:xfrm>
            <a:prstGeom prst="parallelogram">
              <a:avLst>
                <a:gd name="adj" fmla="val 9695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27"/>
          <p:cNvGrpSpPr/>
          <p:nvPr/>
        </p:nvGrpSpPr>
        <p:grpSpPr>
          <a:xfrm>
            <a:off x="6145383" y="2534503"/>
            <a:ext cx="1834900" cy="1582600"/>
            <a:chOff x="1083025" y="2306625"/>
            <a:chExt cx="1834900" cy="1582600"/>
          </a:xfrm>
        </p:grpSpPr>
        <p:sp>
          <p:nvSpPr>
            <p:cNvPr id="309" name="Google Shape;309;p27"/>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dirty="0">
                  <a:solidFill>
                    <a:schemeClr val="tx2"/>
                  </a:solidFill>
                  <a:latin typeface="Encode Sans Semi Condensed"/>
                  <a:ea typeface="Encode Sans Semi Condensed"/>
                  <a:cs typeface="Encode Sans Semi Condensed"/>
                  <a:sym typeface="Encode Sans Semi Condensed"/>
                </a:rPr>
                <a:t>WHAT’S NEXT?</a:t>
              </a:r>
              <a:endParaRPr sz="1100" b="1" dirty="0">
                <a:solidFill>
                  <a:schemeClr val="tx2"/>
                </a:solidFill>
                <a:latin typeface="Encode Sans Semi Condensed"/>
                <a:ea typeface="Encode Sans Semi Condensed"/>
                <a:cs typeface="Encode Sans Semi Condensed"/>
                <a:sym typeface="Encode Sans Semi Condensed"/>
              </a:endParaRPr>
            </a:p>
          </p:txBody>
        </p:sp>
        <p:sp>
          <p:nvSpPr>
            <p:cNvPr id="310" name="Google Shape;310;p27"/>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000" dirty="0">
                  <a:solidFill>
                    <a:schemeClr val="tx2"/>
                  </a:solidFill>
                  <a:latin typeface="Encode Sans Semi Condensed"/>
                  <a:ea typeface="Encode Sans Semi Condensed"/>
                  <a:cs typeface="Encode Sans Semi Condensed"/>
                  <a:sym typeface="Encode Sans Semi Condensed"/>
                </a:rPr>
                <a:t>Neural Networks - In progress </a:t>
              </a:r>
              <a:endParaRPr sz="1000" dirty="0">
                <a:solidFill>
                  <a:schemeClr val="tx2"/>
                </a:solidFill>
                <a:latin typeface="Encode Sans Semi Condensed"/>
                <a:ea typeface="Encode Sans Semi Condensed"/>
                <a:cs typeface="Encode Sans Semi Condensed"/>
                <a:sym typeface="Encode Sans Semi Condensed"/>
              </a:endParaRPr>
            </a:p>
          </p:txBody>
        </p:sp>
        <p:sp>
          <p:nvSpPr>
            <p:cNvPr id="312" name="Google Shape;312;p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3" name="Google Shape;313;p27"/>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68;p36">
            <a:extLst>
              <a:ext uri="{FF2B5EF4-FFF2-40B4-BE49-F238E27FC236}">
                <a16:creationId xmlns:a16="http://schemas.microsoft.com/office/drawing/2014/main" id="{59A5EB42-94F5-4FF2-9D20-D7DA671505EA}"/>
              </a:ext>
            </a:extLst>
          </p:cNvPr>
          <p:cNvSpPr/>
          <p:nvPr/>
        </p:nvSpPr>
        <p:spPr>
          <a:xfrm>
            <a:off x="6983956" y="3652480"/>
            <a:ext cx="277325" cy="2647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6965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146"/>
        <p:cNvGrpSpPr/>
        <p:nvPr/>
      </p:nvGrpSpPr>
      <p:grpSpPr>
        <a:xfrm>
          <a:off x="0" y="0"/>
          <a:ext cx="0" cy="0"/>
          <a:chOff x="0" y="0"/>
          <a:chExt cx="0" cy="0"/>
        </a:xfrm>
      </p:grpSpPr>
      <p:grpSp>
        <p:nvGrpSpPr>
          <p:cNvPr id="147" name="Google Shape;147;p14"/>
          <p:cNvGrpSpPr/>
          <p:nvPr/>
        </p:nvGrpSpPr>
        <p:grpSpPr>
          <a:xfrm>
            <a:off x="2373793" y="2307021"/>
            <a:ext cx="4395686" cy="816480"/>
            <a:chOff x="0" y="1715400"/>
            <a:chExt cx="4395686" cy="816480"/>
          </a:xfrm>
        </p:grpSpPr>
        <p:sp>
          <p:nvSpPr>
            <p:cNvPr id="148" name="Google Shape;148;p14"/>
            <p:cNvSpPr/>
            <p:nvPr/>
          </p:nvSpPr>
          <p:spPr>
            <a:xfrm rot="5400000">
              <a:off x="3486236"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10800000" flipH="1">
              <a:off x="3189575"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5400000" flipH="1">
              <a:off x="292350"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rot="10800000">
              <a:off x="278211"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10800000" flipH="1">
              <a:off x="281975" y="1715400"/>
              <a:ext cx="384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3" name="Google Shape;153;p14"/>
          <p:cNvSpPr txBox="1">
            <a:spLocks noGrp="1"/>
          </p:cNvSpPr>
          <p:nvPr>
            <p:ph type="ctrTitle" idx="4294967295"/>
          </p:nvPr>
        </p:nvSpPr>
        <p:spPr>
          <a:xfrm>
            <a:off x="802525" y="1058165"/>
            <a:ext cx="7539000" cy="77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solidFill>
                  <a:schemeClr val="accent2"/>
                </a:solidFill>
              </a:rPr>
              <a:t>Thank You!</a:t>
            </a:r>
            <a:endParaRPr sz="7200" dirty="0">
              <a:solidFill>
                <a:schemeClr val="accent2"/>
              </a:solidFill>
            </a:endParaRPr>
          </a:p>
        </p:txBody>
      </p:sp>
      <p:sp>
        <p:nvSpPr>
          <p:cNvPr id="154" name="Google Shape;154;p14"/>
          <p:cNvSpPr txBox="1">
            <a:spLocks noGrp="1"/>
          </p:cNvSpPr>
          <p:nvPr>
            <p:ph type="subTitle" idx="4294967295"/>
          </p:nvPr>
        </p:nvSpPr>
        <p:spPr>
          <a:xfrm>
            <a:off x="802525" y="3322772"/>
            <a:ext cx="7539000" cy="862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b="1" dirty="0">
                <a:solidFill>
                  <a:schemeClr val="tx2"/>
                </a:solidFill>
                <a:latin typeface="Encode Sans Semi Condensed"/>
                <a:ea typeface="Encode Sans Semi Condensed"/>
                <a:cs typeface="Encode Sans Semi Condensed"/>
                <a:sym typeface="Encode Sans Semi Condensed"/>
              </a:rPr>
              <a:t>Arink Bertrand</a:t>
            </a:r>
          </a:p>
          <a:p>
            <a:pPr marL="0" lvl="0" indent="0" algn="ctr" rtl="0">
              <a:spcBef>
                <a:spcPts val="600"/>
              </a:spcBef>
              <a:spcAft>
                <a:spcPts val="0"/>
              </a:spcAft>
              <a:buNone/>
            </a:pPr>
            <a:r>
              <a:rPr lang="en-US" sz="2000" b="0" i="0" dirty="0">
                <a:solidFill>
                  <a:schemeClr val="tx2"/>
                </a:solidFill>
                <a:effectLst/>
                <a:latin typeface="Encode Sans Semi Condensed" panose="020B0604020202020204" charset="0"/>
              </a:rPr>
              <a:t>www.linkedin.com/in/arink-bertrand</a:t>
            </a:r>
            <a:endParaRPr lang="en-US" sz="2000" b="1" dirty="0">
              <a:solidFill>
                <a:schemeClr val="tx2"/>
              </a:solidFill>
              <a:latin typeface="Encode Sans Semi Condensed" panose="020B0604020202020204" charset="0"/>
              <a:ea typeface="Encode Sans Semi Condensed"/>
              <a:cs typeface="Encode Sans Semi Condensed"/>
              <a:sym typeface="Encode Sans Semi Condensed"/>
            </a:endParaRPr>
          </a:p>
          <a:p>
            <a:pPr marL="0" lvl="0" indent="0" algn="ctr" rtl="0">
              <a:spcBef>
                <a:spcPts val="600"/>
              </a:spcBef>
              <a:spcAft>
                <a:spcPts val="0"/>
              </a:spcAft>
              <a:buNone/>
            </a:pPr>
            <a:endParaRPr b="1" dirty="0">
              <a:latin typeface="Encode Sans Semi Condensed"/>
              <a:ea typeface="Encode Sans Semi Condensed"/>
              <a:cs typeface="Encode Sans Semi Condensed"/>
              <a:sym typeface="Encode Sans Semi Condensed"/>
            </a:endParaRPr>
          </a:p>
        </p:txBody>
      </p:sp>
      <p:sp>
        <p:nvSpPr>
          <p:cNvPr id="13" name="TextBox 12">
            <a:extLst>
              <a:ext uri="{FF2B5EF4-FFF2-40B4-BE49-F238E27FC236}">
                <a16:creationId xmlns:a16="http://schemas.microsoft.com/office/drawing/2014/main" id="{CCAD0E13-49D1-4800-9069-FD31AA72C15D}"/>
              </a:ext>
            </a:extLst>
          </p:cNvPr>
          <p:cNvSpPr txBox="1"/>
          <p:nvPr/>
        </p:nvSpPr>
        <p:spPr>
          <a:xfrm>
            <a:off x="2651636" y="2307021"/>
            <a:ext cx="3840001" cy="461665"/>
          </a:xfrm>
          <a:prstGeom prst="rect">
            <a:avLst/>
          </a:prstGeom>
          <a:noFill/>
        </p:spPr>
        <p:txBody>
          <a:bodyPr wrap="square">
            <a:spAutoFit/>
          </a:bodyPr>
          <a:lstStyle/>
          <a:p>
            <a:pPr marL="0" lvl="0" indent="0" algn="ctr" rtl="0">
              <a:spcBef>
                <a:spcPts val="600"/>
              </a:spcBef>
              <a:spcAft>
                <a:spcPts val="0"/>
              </a:spcAft>
              <a:buNone/>
            </a:pPr>
            <a:r>
              <a:rPr lang="en-US" sz="2400" b="1" dirty="0">
                <a:solidFill>
                  <a:schemeClr val="bg1"/>
                </a:solidFill>
                <a:latin typeface="Encode Sans Semi Condensed"/>
                <a:ea typeface="Encode Sans Semi Condensed"/>
                <a:cs typeface="Encode Sans Semi Condensed"/>
                <a:sym typeface="Encode Sans Semi Condensed"/>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139"/>
        <p:cNvGrpSpPr/>
        <p:nvPr/>
      </p:nvGrpSpPr>
      <p:grpSpPr>
        <a:xfrm>
          <a:off x="0" y="0"/>
          <a:ext cx="0" cy="0"/>
          <a:chOff x="0" y="0"/>
          <a:chExt cx="0" cy="0"/>
        </a:xfrm>
      </p:grpSpPr>
      <p:sp>
        <p:nvSpPr>
          <p:cNvPr id="141" name="Google Shape;141;p13"/>
          <p:cNvSpPr txBox="1">
            <a:spLocks noGrp="1"/>
          </p:cNvSpPr>
          <p:nvPr>
            <p:ph type="subTitle" idx="1"/>
          </p:nvPr>
        </p:nvSpPr>
        <p:spPr>
          <a:xfrm>
            <a:off x="3025300" y="167683"/>
            <a:ext cx="5021420" cy="3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t>The Problem</a:t>
            </a:r>
          </a:p>
        </p:txBody>
      </p:sp>
      <p:pic>
        <p:nvPicPr>
          <p:cNvPr id="6" name="Picture 5" descr="A screen shot of a person&#10;&#10;Description automatically generated">
            <a:extLst>
              <a:ext uri="{FF2B5EF4-FFF2-40B4-BE49-F238E27FC236}">
                <a16:creationId xmlns:a16="http://schemas.microsoft.com/office/drawing/2014/main" id="{245E1291-F049-4A7A-8336-12DF9D9D7A8E}"/>
              </a:ext>
            </a:extLst>
          </p:cNvPr>
          <p:cNvPicPr>
            <a:picLocks noChangeAspect="1"/>
          </p:cNvPicPr>
          <p:nvPr/>
        </p:nvPicPr>
        <p:blipFill>
          <a:blip r:embed="rId3"/>
          <a:stretch>
            <a:fillRect/>
          </a:stretch>
        </p:blipFill>
        <p:spPr>
          <a:xfrm>
            <a:off x="3073424" y="843114"/>
            <a:ext cx="4973296" cy="2797479"/>
          </a:xfrm>
          <a:prstGeom prst="rect">
            <a:avLst/>
          </a:prstGeom>
        </p:spPr>
      </p:pic>
      <p:sp>
        <p:nvSpPr>
          <p:cNvPr id="12" name="Google Shape;141;p13">
            <a:extLst>
              <a:ext uri="{FF2B5EF4-FFF2-40B4-BE49-F238E27FC236}">
                <a16:creationId xmlns:a16="http://schemas.microsoft.com/office/drawing/2014/main" id="{F472D2A7-6461-443C-B2E3-46AB6264943A}"/>
              </a:ext>
            </a:extLst>
          </p:cNvPr>
          <p:cNvSpPr txBox="1">
            <a:spLocks/>
          </p:cNvSpPr>
          <p:nvPr/>
        </p:nvSpPr>
        <p:spPr>
          <a:xfrm>
            <a:off x="3025299" y="3653372"/>
            <a:ext cx="5021419" cy="374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Encode Sans Semi Condensed Light"/>
              <a:buNone/>
              <a:defRPr sz="2400" b="0" i="0" u="none" strike="noStrike" cap="none">
                <a:solidFill>
                  <a:schemeClr val="accent1"/>
                </a:solidFill>
                <a:latin typeface="Encode Sans Semi Condensed Light"/>
                <a:ea typeface="Encode Sans Semi Condensed Light"/>
                <a:cs typeface="Encode Sans Semi Condensed Light"/>
                <a:sym typeface="Encode Sans Semi Condensed Light"/>
              </a:defRPr>
            </a:lvl1pPr>
            <a:lvl2pPr marL="914400" marR="0" lvl="1" indent="-3175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2pPr>
            <a:lvl3pPr marL="1371600" marR="0" lvl="2" indent="-3175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3pPr>
            <a:lvl4pPr marL="1828800" marR="0" lvl="3" indent="-3175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0"/>
              </a:spcBef>
              <a:spcAft>
                <a:spcPts val="0"/>
              </a:spcAft>
              <a:buClr>
                <a:schemeClr val="accent1"/>
              </a:buClr>
              <a:buSzPts val="3000"/>
              <a:buFont typeface="Encode Sans Semi Condensed Light"/>
              <a:buNone/>
              <a:defRPr sz="3000" b="0" i="0" u="none" strike="noStrike" cap="none">
                <a:solidFill>
                  <a:schemeClr val="accent1"/>
                </a:solidFill>
                <a:latin typeface="Encode Sans Semi Condensed Light"/>
                <a:ea typeface="Encode Sans Semi Condensed Light"/>
                <a:cs typeface="Encode Sans Semi Condensed Light"/>
                <a:sym typeface="Encode Sans Semi Condensed Light"/>
              </a:defRPr>
            </a:lvl9pPr>
          </a:lstStyle>
          <a:p>
            <a:pPr marL="0" indent="0" algn="ctr"/>
            <a:r>
              <a:rPr lang="en-US" sz="4000" dirty="0"/>
              <a:t>The Goal</a:t>
            </a:r>
          </a:p>
        </p:txBody>
      </p:sp>
      <p:sp>
        <p:nvSpPr>
          <p:cNvPr id="8" name="TextBox 7">
            <a:extLst>
              <a:ext uri="{FF2B5EF4-FFF2-40B4-BE49-F238E27FC236}">
                <a16:creationId xmlns:a16="http://schemas.microsoft.com/office/drawing/2014/main" id="{B9F9C179-8D01-4F3F-82ED-C8F0DDD3FDBD}"/>
              </a:ext>
            </a:extLst>
          </p:cNvPr>
          <p:cNvSpPr txBox="1"/>
          <p:nvPr/>
        </p:nvSpPr>
        <p:spPr>
          <a:xfrm>
            <a:off x="3025300" y="4259779"/>
            <a:ext cx="5021418" cy="523220"/>
          </a:xfrm>
          <a:prstGeom prst="rect">
            <a:avLst/>
          </a:prstGeom>
          <a:noFill/>
        </p:spPr>
        <p:txBody>
          <a:bodyPr wrap="square" rtlCol="0">
            <a:spAutoFit/>
          </a:bodyPr>
          <a:lstStyle/>
          <a:p>
            <a:pPr algn="ctr"/>
            <a:r>
              <a:rPr lang="en-US" dirty="0">
                <a:solidFill>
                  <a:schemeClr val="bg1"/>
                </a:solidFill>
                <a:latin typeface="Encode Sans Semi Condensed Light" panose="020B0604020202020204" charset="0"/>
              </a:rPr>
              <a:t>Streaming service algorithms that pay closer attention to user skipping behavior and reasons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519763" y="277650"/>
            <a:ext cx="7064943"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Data</a:t>
            </a:r>
            <a:endParaRPr dirty="0"/>
          </a:p>
        </p:txBody>
      </p:sp>
      <p:sp>
        <p:nvSpPr>
          <p:cNvPr id="133" name="Google Shape;133;p12"/>
          <p:cNvSpPr txBox="1">
            <a:spLocks noGrp="1"/>
          </p:cNvSpPr>
          <p:nvPr>
            <p:ph type="body" idx="1"/>
          </p:nvPr>
        </p:nvSpPr>
        <p:spPr>
          <a:xfrm>
            <a:off x="519763" y="2092960"/>
            <a:ext cx="8277728" cy="1674999"/>
          </a:xfrm>
          <a:prstGeom prst="rect">
            <a:avLst/>
          </a:prstGeom>
        </p:spPr>
        <p:txBody>
          <a:bodyPr spcFirstLastPara="1" wrap="square" lIns="0" tIns="0" rIns="0" bIns="0" anchor="t" anchorCtr="0">
            <a:noAutofit/>
          </a:bodyPr>
          <a:lstStyle/>
          <a:p>
            <a:pPr marL="0" lvl="0" indent="0" algn="ctr" rtl="0">
              <a:lnSpc>
                <a:spcPct val="100000"/>
              </a:lnSpc>
              <a:spcBef>
                <a:spcPts val="600"/>
              </a:spcBef>
              <a:spcAft>
                <a:spcPts val="0"/>
              </a:spcAft>
              <a:buClr>
                <a:schemeClr val="dk1"/>
              </a:buClr>
              <a:buSzPts val="1100"/>
              <a:buFont typeface="Arial"/>
              <a:buNone/>
            </a:pPr>
            <a:r>
              <a:rPr lang="en-US" sz="2800" dirty="0">
                <a:solidFill>
                  <a:schemeClr val="bg1"/>
                </a:solidFill>
              </a:rPr>
              <a:t>Spotify and Genius API</a:t>
            </a:r>
          </a:p>
          <a:p>
            <a:pPr marL="0" lvl="0" indent="0" algn="ctr" rtl="0">
              <a:lnSpc>
                <a:spcPct val="100000"/>
              </a:lnSpc>
              <a:spcBef>
                <a:spcPts val="600"/>
              </a:spcBef>
              <a:spcAft>
                <a:spcPts val="0"/>
              </a:spcAft>
              <a:buClr>
                <a:schemeClr val="dk1"/>
              </a:buClr>
              <a:buSzPts val="1100"/>
              <a:buFont typeface="Arial"/>
              <a:buNone/>
            </a:pPr>
            <a:r>
              <a:rPr lang="en-US" sz="2800" dirty="0">
                <a:solidFill>
                  <a:schemeClr val="bg1"/>
                </a:solidFill>
              </a:rPr>
              <a:t>128 Artists</a:t>
            </a:r>
          </a:p>
          <a:p>
            <a:pPr marL="0" lvl="0" indent="0" algn="ctr" rtl="0">
              <a:lnSpc>
                <a:spcPct val="100000"/>
              </a:lnSpc>
              <a:spcBef>
                <a:spcPts val="600"/>
              </a:spcBef>
              <a:spcAft>
                <a:spcPts val="0"/>
              </a:spcAft>
              <a:buClr>
                <a:schemeClr val="dk1"/>
              </a:buClr>
              <a:buSzPts val="1100"/>
              <a:buFont typeface="Arial"/>
              <a:buNone/>
            </a:pPr>
            <a:r>
              <a:rPr lang="en-US" sz="2800" dirty="0">
                <a:solidFill>
                  <a:schemeClr val="bg1"/>
                </a:solidFill>
              </a:rPr>
              <a:t>~ 100 Tracks from Each Artist</a:t>
            </a:r>
            <a:endParaRPr sz="28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519763" y="277650"/>
            <a:ext cx="7064943" cy="89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Data Cleaning</a:t>
            </a:r>
            <a:endParaRPr dirty="0"/>
          </a:p>
        </p:txBody>
      </p:sp>
      <p:sp>
        <p:nvSpPr>
          <p:cNvPr id="133" name="Google Shape;133;p12"/>
          <p:cNvSpPr txBox="1">
            <a:spLocks noGrp="1"/>
          </p:cNvSpPr>
          <p:nvPr>
            <p:ph type="body" idx="1"/>
          </p:nvPr>
        </p:nvSpPr>
        <p:spPr>
          <a:xfrm>
            <a:off x="753941" y="1598878"/>
            <a:ext cx="7324826" cy="2385981"/>
          </a:xfrm>
          <a:prstGeom prst="rect">
            <a:avLst/>
          </a:prstGeom>
        </p:spPr>
        <p:txBody>
          <a:bodyPr spcFirstLastPara="1" wrap="square" lIns="0" tIns="0" rIns="0" bIns="0" anchor="t" anchorCtr="0">
            <a:noAutofit/>
          </a:bodyPr>
          <a:lstStyle/>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‘Duplicates’</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[Chorus][Intro] tags</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Unicode &amp; </a:t>
            </a:r>
            <a:r>
              <a:rPr lang="en-US" sz="2400" dirty="0" err="1">
                <a:solidFill>
                  <a:schemeClr val="bg1"/>
                </a:solidFill>
              </a:rPr>
              <a:t>linebreaks</a:t>
            </a:r>
            <a:r>
              <a:rPr lang="en-US" sz="2400" dirty="0">
                <a:solidFill>
                  <a:schemeClr val="bg1"/>
                </a:solidFill>
              </a:rPr>
              <a:t> ( \n )</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Alias : Pitbull          Mr. Worldwide, Mr. 305</a:t>
            </a:r>
          </a:p>
          <a:p>
            <a:pPr marL="0" lvl="0" indent="0" algn="ctr" rtl="0">
              <a:lnSpc>
                <a:spcPct val="100000"/>
              </a:lnSpc>
              <a:spcBef>
                <a:spcPts val="600"/>
              </a:spcBef>
              <a:spcAft>
                <a:spcPts val="0"/>
              </a:spcAft>
              <a:buClr>
                <a:schemeClr val="dk1"/>
              </a:buClr>
              <a:buSzPts val="1100"/>
              <a:buFont typeface="Arial"/>
              <a:buNone/>
            </a:pPr>
            <a:r>
              <a:rPr lang="en-US" sz="2400" dirty="0">
                <a:solidFill>
                  <a:schemeClr val="bg1"/>
                </a:solidFill>
              </a:rPr>
              <a:t>Target: </a:t>
            </a:r>
          </a:p>
          <a:p>
            <a:pPr marL="0" lvl="0" indent="0" algn="ctr" rtl="0">
              <a:lnSpc>
                <a:spcPct val="100000"/>
              </a:lnSpc>
              <a:spcBef>
                <a:spcPts val="600"/>
              </a:spcBef>
              <a:spcAft>
                <a:spcPts val="0"/>
              </a:spcAft>
              <a:buClr>
                <a:schemeClr val="dk1"/>
              </a:buClr>
              <a:buSzPts val="1100"/>
              <a:buFont typeface="Arial"/>
              <a:buNone/>
            </a:pPr>
            <a:endParaRPr lang="en-US" sz="2400" dirty="0"/>
          </a:p>
          <a:p>
            <a:pPr marL="0" lvl="0" indent="0" algn="ctr" rtl="0">
              <a:lnSpc>
                <a:spcPct val="100000"/>
              </a:lnSpc>
              <a:spcBef>
                <a:spcPts val="600"/>
              </a:spcBef>
              <a:spcAft>
                <a:spcPts val="0"/>
              </a:spcAft>
              <a:buClr>
                <a:schemeClr val="dk1"/>
              </a:buClr>
              <a:buSzPts val="1100"/>
              <a:buFont typeface="Arial"/>
              <a:buNone/>
            </a:pPr>
            <a:endParaRPr lang="en-US" sz="2400" dirty="0"/>
          </a:p>
          <a:p>
            <a:pPr marL="0" lvl="0" indent="0" algn="ctr" rtl="0">
              <a:lnSpc>
                <a:spcPct val="100000"/>
              </a:lnSpc>
              <a:spcBef>
                <a:spcPts val="600"/>
              </a:spcBef>
              <a:spcAft>
                <a:spcPts val="0"/>
              </a:spcAft>
              <a:buClr>
                <a:schemeClr val="dk1"/>
              </a:buClr>
              <a:buSzPts val="1100"/>
              <a:buFont typeface="Arial"/>
              <a:buNone/>
            </a:pPr>
            <a:endParaRPr lang="en-US" sz="2400" dirty="0"/>
          </a:p>
          <a:p>
            <a:pPr marL="0" lvl="0" indent="0" algn="ctr" rtl="0">
              <a:lnSpc>
                <a:spcPct val="100000"/>
              </a:lnSpc>
              <a:spcBef>
                <a:spcPts val="600"/>
              </a:spcBef>
              <a:spcAft>
                <a:spcPts val="0"/>
              </a:spcAft>
              <a:buClr>
                <a:schemeClr val="dk1"/>
              </a:buClr>
              <a:buSzPts val="1100"/>
              <a:buFont typeface="Arial"/>
              <a:buNone/>
            </a:pPr>
            <a:endParaRPr sz="3200" dirty="0"/>
          </a:p>
        </p:txBody>
      </p:sp>
      <p:sp>
        <p:nvSpPr>
          <p:cNvPr id="2" name="Arrow: Right 1">
            <a:extLst>
              <a:ext uri="{FF2B5EF4-FFF2-40B4-BE49-F238E27FC236}">
                <a16:creationId xmlns:a16="http://schemas.microsoft.com/office/drawing/2014/main" id="{313D80FB-E7E0-416C-9FC9-E724BEB72908}"/>
              </a:ext>
            </a:extLst>
          </p:cNvPr>
          <p:cNvSpPr/>
          <p:nvPr/>
        </p:nvSpPr>
        <p:spPr>
          <a:xfrm>
            <a:off x="3493969" y="3166714"/>
            <a:ext cx="452388" cy="86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Google Shape;245;p23">
            <a:extLst>
              <a:ext uri="{FF2B5EF4-FFF2-40B4-BE49-F238E27FC236}">
                <a16:creationId xmlns:a16="http://schemas.microsoft.com/office/drawing/2014/main" id="{0BE5DD33-21D8-4FA9-B19F-EBBE41B0444C}"/>
              </a:ext>
            </a:extLst>
          </p:cNvPr>
          <p:cNvGraphicFramePr/>
          <p:nvPr>
            <p:extLst>
              <p:ext uri="{D42A27DB-BD31-4B8C-83A1-F6EECF244321}">
                <p14:modId xmlns:p14="http://schemas.microsoft.com/office/powerpoint/2010/main" val="1061192864"/>
              </p:ext>
            </p:extLst>
          </p:nvPr>
        </p:nvGraphicFramePr>
        <p:xfrm>
          <a:off x="1428290" y="3946358"/>
          <a:ext cx="6287419" cy="731520"/>
        </p:xfrm>
        <a:graphic>
          <a:graphicData uri="http://schemas.openxmlformats.org/drawingml/2006/table">
            <a:tbl>
              <a:tblPr>
                <a:noFill/>
                <a:tableStyleId>{443037F1-E165-42B0-BA25-7FC1B72065EA}</a:tableStyleId>
              </a:tblPr>
              <a:tblGrid>
                <a:gridCol w="932648">
                  <a:extLst>
                    <a:ext uri="{9D8B030D-6E8A-4147-A177-3AD203B41FA5}">
                      <a16:colId xmlns:a16="http://schemas.microsoft.com/office/drawing/2014/main" val="20000"/>
                    </a:ext>
                  </a:extLst>
                </a:gridCol>
                <a:gridCol w="5354771">
                  <a:extLst>
                    <a:ext uri="{9D8B030D-6E8A-4147-A177-3AD203B41FA5}">
                      <a16:colId xmlns:a16="http://schemas.microsoft.com/office/drawing/2014/main" val="20001"/>
                    </a:ext>
                  </a:extLst>
                </a:gridCol>
              </a:tblGrid>
              <a:tr h="364288">
                <a:tc>
                  <a:txBody>
                    <a:bodyPr/>
                    <a:lstStyle/>
                    <a:p>
                      <a:pPr algn="ctr"/>
                      <a:r>
                        <a:rPr lang="en-US" sz="1800" dirty="0">
                          <a:solidFill>
                            <a:schemeClr val="accent3"/>
                          </a:solidFill>
                          <a:latin typeface="Encode Sans Semi Condensed Light" panose="020B0604020202020204" charset="0"/>
                        </a:rPr>
                        <a:t>1</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bg1">
                        <a:alpha val="78000"/>
                      </a:schemeClr>
                    </a:solidFill>
                  </a:tcPr>
                </a:tc>
                <a:tc>
                  <a:txBody>
                    <a:bodyPr/>
                    <a:lstStyle/>
                    <a:p>
                      <a:r>
                        <a:rPr lang="en-US" dirty="0">
                          <a:latin typeface="Encode Sans Semi Condensed Light" panose="020B0604020202020204" charset="0"/>
                        </a:rPr>
                        <a:t>If artist or featured artist sings their name / alias in song</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bg1">
                        <a:alpha val="78000"/>
                      </a:schemeClr>
                    </a:solidFill>
                  </a:tcPr>
                </a:tc>
                <a:extLst>
                  <a:ext uri="{0D108BD9-81ED-4DB2-BD59-A6C34878D82A}">
                    <a16:rowId xmlns:a16="http://schemas.microsoft.com/office/drawing/2014/main" val="10000"/>
                  </a:ext>
                </a:extLst>
              </a:tr>
              <a:tr h="364288">
                <a:tc>
                  <a:txBody>
                    <a:bodyPr/>
                    <a:lstStyle/>
                    <a:p>
                      <a:pPr algn="ctr"/>
                      <a:r>
                        <a:rPr lang="en-US" sz="1800" dirty="0">
                          <a:solidFill>
                            <a:schemeClr val="accent3"/>
                          </a:solidFill>
                          <a:latin typeface="Encode Sans Semi Condensed Light" panose="020B0604020202020204" charset="0"/>
                        </a:rPr>
                        <a:t>0</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tx2">
                        <a:alpha val="78000"/>
                      </a:schemeClr>
                    </a:solidFill>
                  </a:tcPr>
                </a:tc>
                <a:tc>
                  <a:txBody>
                    <a:bodyPr/>
                    <a:lstStyle/>
                    <a:p>
                      <a:r>
                        <a:rPr lang="en-US" dirty="0">
                          <a:latin typeface="Encode Sans Semi Condensed Light" panose="020B0604020202020204" charset="0"/>
                        </a:rPr>
                        <a:t>If artist or featured artist does not sing name / alias in song</a:t>
                      </a:r>
                    </a:p>
                  </a:txBody>
                  <a:tcP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tx2">
                        <a:alpha val="78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25204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tileRect/>
        </a:gradFill>
        <a:effectLst/>
      </p:bgPr>
    </p:bg>
    <p:spTree>
      <p:nvGrpSpPr>
        <p:cNvPr id="1" name="Shape 173"/>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24F292A2-BC1E-4376-9448-11EE39A05E92}"/>
              </a:ext>
            </a:extLst>
          </p:cNvPr>
          <p:cNvPicPr>
            <a:picLocks noChangeAspect="1"/>
          </p:cNvPicPr>
          <p:nvPr/>
        </p:nvPicPr>
        <p:blipFill rotWithShape="1">
          <a:blip r:embed="rId3"/>
          <a:srcRect l="4509" r="3344"/>
          <a:stretch/>
        </p:blipFill>
        <p:spPr>
          <a:xfrm>
            <a:off x="1005840" y="481257"/>
            <a:ext cx="7223760" cy="4180986"/>
          </a:xfrm>
          <a:prstGeom prst="rect">
            <a:avLst/>
          </a:prstGeom>
          <a:solidFill>
            <a:schemeClr val="bg1"/>
          </a:solidFill>
          <a:effectLst>
            <a:softEdge rad="762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Web Viewer">
                <a:extLst>
                  <a:ext uri="{FF2B5EF4-FFF2-40B4-BE49-F238E27FC236}">
                    <a16:creationId xmlns:a16="http://schemas.microsoft.com/office/drawing/2014/main" id="{922F531E-B97D-44E6-8FA8-F564E62FF3A4}"/>
                  </a:ext>
                </a:extLst>
              </p:cNvPr>
              <p:cNvGraphicFramePr>
                <a:graphicFrameLocks noGrp="1"/>
              </p:cNvGraphicFramePr>
              <p:nvPr>
                <p:extLst>
                  <p:ext uri="{D42A27DB-BD31-4B8C-83A1-F6EECF244321}">
                    <p14:modId xmlns:p14="http://schemas.microsoft.com/office/powerpoint/2010/main" val="1281597684"/>
                  </p:ext>
                </p:extLst>
              </p:nvPr>
            </p:nvGraphicFramePr>
            <p:xfrm>
              <a:off x="648395" y="577825"/>
              <a:ext cx="5827220" cy="415411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3" name="Add-in 2" title="Web Viewer">
                <a:extLst>
                  <a:ext uri="{FF2B5EF4-FFF2-40B4-BE49-F238E27FC236}">
                    <a16:creationId xmlns:a16="http://schemas.microsoft.com/office/drawing/2014/main" id="{922F531E-B97D-44E6-8FA8-F564E62FF3A4}"/>
                  </a:ext>
                </a:extLst>
              </p:cNvPr>
              <p:cNvPicPr>
                <a:picLocks noGrp="1" noRot="1" noChangeAspect="1" noMove="1" noResize="1" noEditPoints="1" noAdjustHandles="1" noChangeArrowheads="1" noChangeShapeType="1"/>
              </p:cNvPicPr>
              <p:nvPr/>
            </p:nvPicPr>
            <p:blipFill>
              <a:blip r:embed="rId4"/>
              <a:stretch>
                <a:fillRect/>
              </a:stretch>
            </p:blipFill>
            <p:spPr>
              <a:xfrm>
                <a:off x="648395" y="577825"/>
                <a:ext cx="5827220" cy="4154110"/>
              </a:xfrm>
              <a:prstGeom prst="rect">
                <a:avLst/>
              </a:prstGeom>
            </p:spPr>
          </p:pic>
        </mc:Fallback>
      </mc:AlternateContent>
      <p:pic>
        <p:nvPicPr>
          <p:cNvPr id="5" name="Picture 4" descr="A picture containing person, standing, kite, surfing&#10;&#10;Description automatically generated">
            <a:extLst>
              <a:ext uri="{FF2B5EF4-FFF2-40B4-BE49-F238E27FC236}">
                <a16:creationId xmlns:a16="http://schemas.microsoft.com/office/drawing/2014/main" id="{57DA1B3A-B0EE-4DE4-836C-137D42B00796}"/>
              </a:ext>
            </a:extLst>
          </p:cNvPr>
          <p:cNvPicPr>
            <a:picLocks noChangeAspect="1"/>
          </p:cNvPicPr>
          <p:nvPr/>
        </p:nvPicPr>
        <p:blipFill>
          <a:blip r:embed="rId5"/>
          <a:stretch>
            <a:fillRect/>
          </a:stretch>
        </p:blipFill>
        <p:spPr>
          <a:xfrm>
            <a:off x="6584086" y="720755"/>
            <a:ext cx="2467993" cy="3701990"/>
          </a:xfrm>
          <a:prstGeom prst="rect">
            <a:avLst/>
          </a:prstGeom>
          <a:noFill/>
          <a:effectLst>
            <a:softEdge rad="419100"/>
          </a:effectLst>
        </p:spPr>
      </p:pic>
    </p:spTree>
    <p:extLst>
      <p:ext uri="{BB962C8B-B14F-4D97-AF65-F5344CB8AC3E}">
        <p14:creationId xmlns:p14="http://schemas.microsoft.com/office/powerpoint/2010/main" val="233066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336"/>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A23C589F-9510-4864-9D20-A56CB9EB239E}"/>
              </a:ext>
            </a:extLst>
          </p:cNvPr>
          <p:cNvPicPr>
            <a:picLocks noChangeAspect="1"/>
          </p:cNvPicPr>
          <p:nvPr/>
        </p:nvPicPr>
        <p:blipFill rotWithShape="1">
          <a:blip r:embed="rId3"/>
          <a:srcRect l="6897" r="8278"/>
          <a:stretch/>
        </p:blipFill>
        <p:spPr>
          <a:xfrm>
            <a:off x="228600" y="651510"/>
            <a:ext cx="8686800" cy="3840480"/>
          </a:xfrm>
          <a:prstGeom prst="rect">
            <a:avLst/>
          </a:prstGeom>
          <a:solidFill>
            <a:schemeClr val="bg1"/>
          </a:solidFill>
          <a:effectLst>
            <a:softEdge rad="762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Shape 336"/>
        <p:cNvGrpSpPr/>
        <p:nvPr/>
      </p:nvGrpSpPr>
      <p:grpSpPr>
        <a:xfrm>
          <a:off x="0" y="0"/>
          <a:ext cx="0" cy="0"/>
          <a:chOff x="0" y="0"/>
          <a:chExt cx="0" cy="0"/>
        </a:xfrm>
      </p:grpSpPr>
      <p:pic>
        <p:nvPicPr>
          <p:cNvPr id="3" name="Picture 2">
            <a:extLst>
              <a:ext uri="{FF2B5EF4-FFF2-40B4-BE49-F238E27FC236}">
                <a16:creationId xmlns:a16="http://schemas.microsoft.com/office/drawing/2014/main" id="{A23C589F-9510-4864-9D20-A56CB9EB239E}"/>
              </a:ext>
            </a:extLst>
          </p:cNvPr>
          <p:cNvPicPr>
            <a:picLocks noChangeAspect="1"/>
          </p:cNvPicPr>
          <p:nvPr/>
        </p:nvPicPr>
        <p:blipFill rotWithShape="1">
          <a:blip r:embed="rId3"/>
          <a:srcRect l="6901" r="8280"/>
          <a:stretch/>
        </p:blipFill>
        <p:spPr>
          <a:xfrm>
            <a:off x="282633" y="675398"/>
            <a:ext cx="8632767" cy="3816592"/>
          </a:xfrm>
          <a:prstGeom prst="rect">
            <a:avLst/>
          </a:prstGeom>
          <a:solidFill>
            <a:schemeClr val="lt1"/>
          </a:solidFill>
          <a:effectLst>
            <a:softEdge rad="76200"/>
          </a:effectLst>
        </p:spPr>
      </p:pic>
    </p:spTree>
    <p:extLst>
      <p:ext uri="{BB962C8B-B14F-4D97-AF65-F5344CB8AC3E}">
        <p14:creationId xmlns:p14="http://schemas.microsoft.com/office/powerpoint/2010/main" val="326956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6" descr="Chart, funnel chart&#10;&#10;Description automatically generated">
            <a:extLst>
              <a:ext uri="{FF2B5EF4-FFF2-40B4-BE49-F238E27FC236}">
                <a16:creationId xmlns:a16="http://schemas.microsoft.com/office/drawing/2014/main" id="{16CE4E31-66AC-4027-8834-5CB1CB3FAC9C}"/>
              </a:ext>
            </a:extLst>
          </p:cNvPr>
          <p:cNvPicPr>
            <a:picLocks noChangeAspect="1"/>
          </p:cNvPicPr>
          <p:nvPr/>
        </p:nvPicPr>
        <p:blipFill rotWithShape="1">
          <a:blip r:embed="rId3"/>
          <a:srcRect t="6534" b="-213"/>
          <a:stretch/>
        </p:blipFill>
        <p:spPr>
          <a:xfrm>
            <a:off x="679742" y="182880"/>
            <a:ext cx="7784516" cy="4023360"/>
          </a:xfrm>
          <a:prstGeom prst="rect">
            <a:avLst/>
          </a:prstGeom>
          <a:solidFill>
            <a:schemeClr val="lt1"/>
          </a:solidFill>
          <a:effectLst>
            <a:softEdge rad="76200"/>
          </a:effectLst>
        </p:spPr>
      </p:pic>
      <p:sp>
        <p:nvSpPr>
          <p:cNvPr id="8" name="TextBox 7">
            <a:extLst>
              <a:ext uri="{FF2B5EF4-FFF2-40B4-BE49-F238E27FC236}">
                <a16:creationId xmlns:a16="http://schemas.microsoft.com/office/drawing/2014/main" id="{3E68619A-35E0-4DD3-AFB6-33467457DB7C}"/>
              </a:ext>
            </a:extLst>
          </p:cNvPr>
          <p:cNvSpPr txBox="1"/>
          <p:nvPr/>
        </p:nvSpPr>
        <p:spPr>
          <a:xfrm>
            <a:off x="261851" y="4189614"/>
            <a:ext cx="8620298" cy="584775"/>
          </a:xfrm>
          <a:prstGeom prst="rect">
            <a:avLst/>
          </a:prstGeom>
          <a:noFill/>
        </p:spPr>
        <p:txBody>
          <a:bodyPr wrap="square" rtlCol="0">
            <a:spAutoFit/>
          </a:bodyPr>
          <a:lstStyle/>
          <a:p>
            <a:pPr algn="ctr"/>
            <a:r>
              <a:rPr lang="en-US" sz="3200" dirty="0">
                <a:solidFill>
                  <a:schemeClr val="bg1"/>
                </a:solidFill>
                <a:latin typeface="Encode Sans Semi Condensed Light" panose="020B0604020202020204" charset="0"/>
              </a:rPr>
              <a:t>Most Common Words in Lyrics</a:t>
            </a:r>
          </a:p>
        </p:txBody>
      </p:sp>
    </p:spTree>
    <p:extLst>
      <p:ext uri="{BB962C8B-B14F-4D97-AF65-F5344CB8AC3E}">
        <p14:creationId xmlns:p14="http://schemas.microsoft.com/office/powerpoint/2010/main" val="586836563"/>
      </p:ext>
    </p:extLst>
  </p:cSld>
  <p:clrMapOvr>
    <a:masterClrMapping/>
  </p:clrMapOvr>
</p:sld>
</file>

<file path=ppt/theme/theme1.xml><?xml version="1.0" encoding="utf-8"?>
<a:theme xmlns:a="http://schemas.openxmlformats.org/drawingml/2006/main" name="Ferdinand template">
  <a:themeElements>
    <a:clrScheme name="Custom 347">
      <a:dk1>
        <a:srgbClr val="343A4E"/>
      </a:dk1>
      <a:lt1>
        <a:srgbClr val="FFFFFF"/>
      </a:lt1>
      <a:dk2>
        <a:srgbClr val="707A96"/>
      </a:dk2>
      <a:lt2>
        <a:srgbClr val="EEEFF3"/>
      </a:lt2>
      <a:accent1>
        <a:srgbClr val="ACD701"/>
      </a:accent1>
      <a:accent2>
        <a:srgbClr val="69B636"/>
      </a:accent2>
      <a:accent3>
        <a:srgbClr val="32A318"/>
      </a:accent3>
      <a:accent4>
        <a:srgbClr val="9EACD1"/>
      </a:accent4>
      <a:accent5>
        <a:srgbClr val="707A96"/>
      </a:accent5>
      <a:accent6>
        <a:srgbClr val="394057"/>
      </a:accent6>
      <a:hlink>
        <a:srgbClr val="0E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22A0EBD8-BD5A-49C9-85C1-416DE464152E}">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arinkb.github.io/viz/&quot;,&quot;values&quot;:{},&quot;data&quot;:{&quot;uri&quot;:&quot;arinkb.github.io/viz/&quot;},&quot;secure&quot;:false}],&quot;name&quot;:&quot;arinkb.github.io/viz/&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288</TotalTime>
  <Words>2539</Words>
  <Application>Microsoft Office PowerPoint</Application>
  <PresentationFormat>On-screen Show (16:9)</PresentationFormat>
  <Paragraphs>188</Paragraphs>
  <Slides>16</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Encode Sans Semi Condensed</vt:lpstr>
      <vt:lpstr>Calibri</vt:lpstr>
      <vt:lpstr>Helvetica Neue</vt:lpstr>
      <vt:lpstr>-apple-system</vt:lpstr>
      <vt:lpstr>Segoe UI</vt:lpstr>
      <vt:lpstr>Georgia</vt:lpstr>
      <vt:lpstr>Open Sans</vt:lpstr>
      <vt:lpstr>Encode Sans Semi Condensed SemiBold</vt:lpstr>
      <vt:lpstr>Courier New</vt:lpstr>
      <vt:lpstr>Encode Sans Semi Condensed Light</vt:lpstr>
      <vt:lpstr>inherit</vt:lpstr>
      <vt:lpstr>Arial</vt:lpstr>
      <vt:lpstr>Ferdinand template</vt:lpstr>
      <vt:lpstr>Would I Skip It?  Predicting Song Skips Based on Lyric Content</vt:lpstr>
      <vt:lpstr>PowerPoint Presentation</vt:lpstr>
      <vt:lpstr>The Data</vt:lpstr>
      <vt:lpstr>Data Cleaning</vt:lpstr>
      <vt:lpstr>PowerPoint Presentation</vt:lpstr>
      <vt:lpstr>PowerPoint Presentation</vt:lpstr>
      <vt:lpstr>PowerPoint Presentation</vt:lpstr>
      <vt:lpstr>PowerPoint Presentation</vt:lpstr>
      <vt:lpstr>PowerPoint Presentation</vt:lpstr>
      <vt:lpstr>Modeling</vt:lpstr>
      <vt:lpstr>PowerPoint Presentation</vt:lpstr>
      <vt:lpstr>PowerPoint Presentation</vt:lpstr>
      <vt:lpstr>Other Models</vt:lpstr>
      <vt:lpstr>Other Models</vt:lpstr>
      <vt:lpstr>Other Models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Would I Skip It?  Predicting Song Skips Based on Lyric Content</dc:title>
  <dc:creator>Bertrand, Arink (Jefferson Student)</dc:creator>
  <cp:lastModifiedBy>Bertrand, Arink (Jefferson Student)</cp:lastModifiedBy>
  <cp:revision>31</cp:revision>
  <dcterms:created xsi:type="dcterms:W3CDTF">2020-10-21T23:48:06Z</dcterms:created>
  <dcterms:modified xsi:type="dcterms:W3CDTF">2020-10-22T04:38:04Z</dcterms:modified>
</cp:coreProperties>
</file>